
<file path=[Content_Types].xml><?xml version="1.0" encoding="utf-8"?>
<Types xmlns="http://schemas.openxmlformats.org/package/2006/content-types">
  <Default Extension="png" ContentType="image/png"/>
  <Default Extension="jpeg" ContentType="image/jpeg"/>
  <Default Extension="JPG" ContentType="image/.jp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4.svg" ContentType="image/svg+xml"/>
  <Override PartName="/ppt/media/image16.svg" ContentType="image/svg+xml"/>
  <Override PartName="/ppt/media/image1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9" r:id="rId3"/>
    <p:sldMasterId id="2147483682" r:id="rId4"/>
  </p:sldMasterIdLst>
  <p:notesMasterIdLst>
    <p:notesMasterId r:id="rId6"/>
  </p:notesMasterIdLst>
  <p:handoutMasterIdLst>
    <p:handoutMasterId r:id="rId50"/>
  </p:handoutMasterIdLst>
  <p:sldIdLst>
    <p:sldId id="2481" r:id="rId5"/>
    <p:sldId id="2617" r:id="rId7"/>
    <p:sldId id="2618" r:id="rId8"/>
    <p:sldId id="2619" r:id="rId9"/>
    <p:sldId id="2620" r:id="rId10"/>
    <p:sldId id="2621" r:id="rId11"/>
    <p:sldId id="2622" r:id="rId12"/>
    <p:sldId id="2623" r:id="rId13"/>
    <p:sldId id="2624" r:id="rId14"/>
    <p:sldId id="2625" r:id="rId15"/>
    <p:sldId id="2626" r:id="rId16"/>
    <p:sldId id="2627" r:id="rId17"/>
    <p:sldId id="2628" r:id="rId18"/>
    <p:sldId id="2629" r:id="rId19"/>
    <p:sldId id="2630" r:id="rId20"/>
    <p:sldId id="2631" r:id="rId21"/>
    <p:sldId id="2632" r:id="rId22"/>
    <p:sldId id="2633" r:id="rId23"/>
    <p:sldId id="2634" r:id="rId24"/>
    <p:sldId id="2635" r:id="rId25"/>
    <p:sldId id="2636" r:id="rId26"/>
    <p:sldId id="2637" r:id="rId27"/>
    <p:sldId id="2638" r:id="rId28"/>
    <p:sldId id="2639" r:id="rId29"/>
    <p:sldId id="2640" r:id="rId30"/>
    <p:sldId id="2641" r:id="rId31"/>
    <p:sldId id="2642" r:id="rId32"/>
    <p:sldId id="2643" r:id="rId33"/>
    <p:sldId id="2644" r:id="rId34"/>
    <p:sldId id="2645" r:id="rId35"/>
    <p:sldId id="2646" r:id="rId36"/>
    <p:sldId id="2647" r:id="rId37"/>
    <p:sldId id="2648" r:id="rId38"/>
    <p:sldId id="2649" r:id="rId39"/>
    <p:sldId id="2650" r:id="rId40"/>
    <p:sldId id="2651" r:id="rId41"/>
    <p:sldId id="2652" r:id="rId42"/>
    <p:sldId id="2659" r:id="rId43"/>
    <p:sldId id="2653" r:id="rId44"/>
    <p:sldId id="2654" r:id="rId45"/>
    <p:sldId id="2655" r:id="rId46"/>
    <p:sldId id="2656" r:id="rId47"/>
    <p:sldId id="2657" r:id="rId48"/>
    <p:sldId id="2482" r:id="rId4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ve.zhu@fit2cloud.com"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89CE"/>
    <a:srgbClr val="D3D7DB"/>
    <a:srgbClr val="0A7BE0"/>
    <a:srgbClr val="535353"/>
    <a:srgbClr val="60B0F8"/>
    <a:srgbClr val="80B7CB"/>
    <a:srgbClr val="5FAAC3"/>
    <a:srgbClr val="0C7BE0"/>
    <a:srgbClr val="5E5E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45"/>
    <p:restoredTop sz="82041"/>
  </p:normalViewPr>
  <p:slideViewPr>
    <p:cSldViewPr snapToGrid="0" snapToObjects="1">
      <p:cViewPr varScale="1">
        <p:scale>
          <a:sx n="52" d="100"/>
          <a:sy n="52" d="100"/>
        </p:scale>
        <p:origin x="17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p:txBody>
      </p:sp>
      <p:sp>
        <p:nvSpPr>
          <p:cNvPr id="147" name="Shape 147"/>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defRPr/>
            </a:pPr>
            <a:endParaRPr kumimoji="1"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l" defTabSz="457200" rtl="0" latinLnBrk="0">
              <a:lnSpc>
                <a:spcPct val="118000"/>
              </a:lnSpc>
            </a:pPr>
            <a:endParaRPr kumimoji="1"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6.jpeg"/><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作者和日期</a:t>
            </a:r>
          </a:p>
        </p:txBody>
      </p:sp>
      <p:sp>
        <p:nvSpPr>
          <p:cNvPr id="12" name="演示文稿标题"/>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演示文稿标题</a:t>
            </a:r>
          </a:p>
        </p:txBody>
      </p:sp>
      <p:sp>
        <p:nvSpPr>
          <p:cNvPr id="13" name="正文级别 1…"/>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演示文稿副标题</a:t>
            </a:r>
          </a:p>
          <a:p>
            <a:pPr lvl="1"/>
          </a:p>
          <a:p>
            <a:pPr lvl="2"/>
          </a:p>
          <a:p>
            <a:pPr lvl="3"/>
          </a:p>
          <a:p>
            <a:pPr lvl="4"/>
          </a:p>
        </p:txBody>
      </p:sp>
      <p:sp>
        <p:nvSpPr>
          <p:cNvPr id="1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说明">
    <p:spTree>
      <p:nvGrpSpPr>
        <p:cNvPr id="1" name=""/>
        <p:cNvGrpSpPr/>
        <p:nvPr/>
      </p:nvGrpSpPr>
      <p:grpSpPr>
        <a:xfrm>
          <a:off x="0" y="0"/>
          <a:ext cx="0" cy="0"/>
          <a:chOff x="0" y="0"/>
          <a:chExt cx="0" cy="0"/>
        </a:xfrm>
      </p:grpSpPr>
      <p:sp>
        <p:nvSpPr>
          <p:cNvPr id="98" name="正文级别 1…"/>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1pPr>
            <a:lvl2pPr marL="0" indent="4572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2pPr>
            <a:lvl3pPr marL="0" indent="9144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3pPr>
            <a:lvl4pPr marL="0" indent="13716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4pPr>
            <a:lvl5pPr marL="0" indent="18288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5pPr>
          </a:lstStyle>
          <a:p>
            <a:r>
              <a:t>说明</a:t>
            </a:r>
          </a:p>
          <a:p>
            <a:pPr lvl="1"/>
          </a:p>
          <a:p>
            <a:pPr lvl="2"/>
          </a:p>
          <a:p>
            <a:pPr lvl="3"/>
          </a:p>
          <a:p>
            <a:pPr lvl="4"/>
          </a:p>
        </p:txBody>
      </p:sp>
      <p:sp>
        <p:nvSpPr>
          <p:cNvPr id="9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显著事实">
    <p:spTree>
      <p:nvGrpSpPr>
        <p:cNvPr id="1" name=""/>
        <p:cNvGrpSpPr/>
        <p:nvPr/>
      </p:nvGrpSpPr>
      <p:grpSpPr>
        <a:xfrm>
          <a:off x="0" y="0"/>
          <a:ext cx="0" cy="0"/>
          <a:chOff x="0" y="0"/>
          <a:chExt cx="0" cy="0"/>
        </a:xfrm>
      </p:grpSpPr>
      <p:sp>
        <p:nvSpPr>
          <p:cNvPr id="106" name="正文级别 1…"/>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p>
          <a:p>
            <a:pPr lvl="2"/>
          </a:p>
          <a:p>
            <a:pPr lvl="3"/>
          </a:p>
          <a:p>
            <a:pPr lvl="4"/>
          </a:p>
        </p:txBody>
      </p:sp>
      <p:sp>
        <p:nvSpPr>
          <p:cNvPr id="107" name="事实信息"/>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726440">
              <a:lnSpc>
                <a:spcPct val="100000"/>
              </a:lnSpc>
              <a:spcBef>
                <a:spcPts val="0"/>
              </a:spcBef>
              <a:buSzTx/>
              <a:buNone/>
              <a:defRPr sz="4840" b="1"/>
            </a:lvl1pPr>
          </a:lstStyle>
          <a:p>
            <a:r>
              <a:t>事实信息</a:t>
            </a:r>
          </a:p>
        </p:txBody>
      </p:sp>
      <p:sp>
        <p:nvSpPr>
          <p:cNvPr id="10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15" name="属性"/>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属性</a:t>
            </a:r>
          </a:p>
        </p:txBody>
      </p:sp>
      <p:sp>
        <p:nvSpPr>
          <p:cNvPr id="116" name="正文级别 1…"/>
          <p:cNvSpPr txBox="1">
            <a:spLocks noGrp="1"/>
          </p:cNvSpPr>
          <p:nvPr>
            <p:ph type="body" sz="half" idx="1" hasCustomPrompt="1"/>
          </p:nvPr>
        </p:nvSpPr>
        <p:spPr>
          <a:xfrm>
            <a:off x="1753923" y="4939860"/>
            <a:ext cx="20876154" cy="3836280"/>
          </a:xfrm>
          <a:prstGeom prst="rect">
            <a:avLst/>
          </a:prstGeom>
        </p:spPr>
        <p:txBody>
          <a:bodyPr/>
          <a:lstStyle>
            <a:lvl1pPr marL="638810" indent="-4699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1pPr>
            <a:lvl2pPr marL="638810" indent="-127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2pPr>
            <a:lvl3pPr marL="638810" indent="4445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3pPr>
            <a:lvl4pPr marL="638810" indent="9017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4pPr>
            <a:lvl5pPr marL="638810" indent="13589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5pPr>
          </a:lstStyle>
          <a:p>
            <a:r>
              <a:t>“著名引文”</a:t>
            </a:r>
          </a:p>
          <a:p>
            <a:pPr lvl="1"/>
          </a:p>
          <a:p>
            <a:pPr lvl="2"/>
          </a:p>
          <a:p>
            <a:pPr lvl="3"/>
          </a:p>
          <a:p>
            <a:pPr lvl="4"/>
          </a:p>
        </p:txBody>
      </p:sp>
      <p:sp>
        <p:nvSpPr>
          <p:cNvPr id="11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24" name="图像"/>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p:txBody>
      </p:sp>
      <p:sp>
        <p:nvSpPr>
          <p:cNvPr id="125" name="图像"/>
          <p:cNvSpPr>
            <a:spLocks noGrp="1"/>
          </p:cNvSpPr>
          <p:nvPr>
            <p:ph type="pic" sz="half" idx="22"/>
          </p:nvPr>
        </p:nvSpPr>
        <p:spPr>
          <a:xfrm>
            <a:off x="13500100" y="3978275"/>
            <a:ext cx="10439400" cy="12150181"/>
          </a:xfrm>
          <a:prstGeom prst="rect">
            <a:avLst/>
          </a:prstGeom>
        </p:spPr>
        <p:txBody>
          <a:bodyPr lIns="91439" tIns="45719" rIns="91439" bIns="45719">
            <a:noAutofit/>
          </a:bodyPr>
          <a:lstStyle/>
          <a:p/>
        </p:txBody>
      </p:sp>
      <p:sp>
        <p:nvSpPr>
          <p:cNvPr id="126" name="图像"/>
          <p:cNvSpPr>
            <a:spLocks noGrp="1"/>
          </p:cNvSpPr>
          <p:nvPr>
            <p:ph type="pic" idx="23"/>
          </p:nvPr>
        </p:nvSpPr>
        <p:spPr>
          <a:xfrm>
            <a:off x="-139700" y="495300"/>
            <a:ext cx="16611600" cy="12458700"/>
          </a:xfrm>
          <a:prstGeom prst="rect">
            <a:avLst/>
          </a:prstGeom>
        </p:spPr>
        <p:txBody>
          <a:bodyPr lIns="91439" tIns="45719" rIns="91439" bIns="45719">
            <a:noAutofit/>
          </a:bodyPr>
          <a:lstStyle/>
          <a:p/>
        </p:txBody>
      </p:sp>
      <p:sp>
        <p:nvSpPr>
          <p:cNvPr id="12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34" name="图像"/>
          <p:cNvSpPr>
            <a:spLocks noGrp="1"/>
          </p:cNvSpPr>
          <p:nvPr>
            <p:ph type="pic" idx="21"/>
          </p:nvPr>
        </p:nvSpPr>
        <p:spPr>
          <a:xfrm>
            <a:off x="-1333500" y="-5524500"/>
            <a:ext cx="27051000" cy="21640800"/>
          </a:xfrm>
          <a:prstGeom prst="rect">
            <a:avLst/>
          </a:prstGeom>
        </p:spPr>
        <p:txBody>
          <a:bodyPr lIns="91439" tIns="45719" rIns="91439" bIns="45719">
            <a:noAutofit/>
          </a:bodyPr>
          <a:lstStyle/>
          <a:p/>
        </p:txBody>
      </p:sp>
      <p:sp>
        <p:nvSpPr>
          <p:cNvPr id="135"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标题与副标题">
    <p:spTree>
      <p:nvGrpSpPr>
        <p:cNvPr id="1" name=""/>
        <p:cNvGrpSpPr/>
        <p:nvPr/>
      </p:nvGrpSpPr>
      <p:grpSpPr>
        <a:xfrm>
          <a:off x="0" y="0"/>
          <a:ext cx="0" cy="0"/>
          <a:chOff x="0" y="0"/>
          <a:chExt cx="0" cy="0"/>
        </a:xfrm>
      </p:grpSpPr>
      <p:pic>
        <p:nvPicPr>
          <p:cNvPr id="149" name="2@2x.png" descr="2@2x.png"/>
          <p:cNvPicPr>
            <a:picLocks noChangeAspect="1"/>
          </p:cNvPicPr>
          <p:nvPr/>
        </p:nvPicPr>
        <p:blipFill>
          <a:blip r:embed="rId2"/>
          <a:stretch>
            <a:fillRect/>
          </a:stretch>
        </p:blipFill>
        <p:spPr>
          <a:xfrm>
            <a:off x="848042" y="723577"/>
            <a:ext cx="5033353" cy="525462"/>
          </a:xfrm>
          <a:prstGeom prst="rect">
            <a:avLst/>
          </a:prstGeom>
          <a:ln w="12700">
            <a:miter lim="400000"/>
            <a:headEnd/>
            <a:tailEnd/>
          </a:ln>
        </p:spPr>
      </p:pic>
      <p:pic>
        <p:nvPicPr>
          <p:cNvPr id="150" name="【PPT封面】DataEase 2023（无文字）-1920X1080.jpg" descr="【PPT封面】DataEase 2023（无文字）-1920X1080.jpg"/>
          <p:cNvPicPr>
            <a:picLocks noChangeAspect="1"/>
          </p:cNvPicPr>
          <p:nvPr/>
        </p:nvPicPr>
        <p:blipFill>
          <a:blip r:embed="rId3"/>
          <a:stretch>
            <a:fillRect/>
          </a:stretch>
        </p:blipFill>
        <p:spPr>
          <a:xfrm>
            <a:off x="0" y="0"/>
            <a:ext cx="24384000" cy="13716000"/>
          </a:xfrm>
          <a:prstGeom prst="rect">
            <a:avLst/>
          </a:prstGeom>
          <a:ln w="12700">
            <a:miter lim="400000"/>
            <a:headEnd/>
            <a:tailEnd/>
          </a:ln>
        </p:spPr>
      </p:pic>
      <p:pic>
        <p:nvPicPr>
          <p:cNvPr id="151" name="FIT2CLOUD飞致云 Logo-左右-反白.png" descr="FIT2CLOUD飞致云 Logo-左右-反白.png"/>
          <p:cNvPicPr>
            <a:picLocks noChangeAspect="1"/>
          </p:cNvPicPr>
          <p:nvPr/>
        </p:nvPicPr>
        <p:blipFill>
          <a:blip r:embed="rId4"/>
          <a:stretch>
            <a:fillRect/>
          </a:stretch>
        </p:blipFill>
        <p:spPr>
          <a:xfrm>
            <a:off x="990600" y="990600"/>
            <a:ext cx="5461000" cy="573065"/>
          </a:xfrm>
          <a:prstGeom prst="rect">
            <a:avLst/>
          </a:prstGeom>
          <a:ln w="12700">
            <a:miter lim="400000"/>
            <a:headEnd/>
            <a:tailEnd/>
          </a:ln>
        </p:spPr>
      </p:pic>
      <p:sp>
        <p:nvSpPr>
          <p:cNvPr id="152" name="幻灯片编号"/>
          <p:cNvSpPr txBox="1">
            <a:spLocks noGrp="1"/>
          </p:cNvSpPr>
          <p:nvPr>
            <p:ph type="sldNum" sz="quarter" idx="2"/>
          </p:nvPr>
        </p:nvSpPr>
        <p:spPr>
          <a:xfrm>
            <a:off x="14630400" y="12712700"/>
            <a:ext cx="5689600" cy="736600"/>
          </a:xfrm>
          <a:prstGeom prst="rect">
            <a:avLst/>
          </a:prstGeom>
        </p:spPr>
        <p:txBody>
          <a:bodyPr lIns="71436" tIns="71436" rIns="71436" bIns="71436" anchor="t"/>
          <a:lstStyle>
            <a:lvl1pPr defTabSz="821055">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_空白">
    <p:spTree>
      <p:nvGrpSpPr>
        <p:cNvPr id="1" name=""/>
        <p:cNvGrpSpPr/>
        <p:nvPr/>
      </p:nvGrpSpPr>
      <p:grpSpPr>
        <a:xfrm>
          <a:off x="0" y="0"/>
          <a:ext cx="0" cy="0"/>
          <a:chOff x="0" y="0"/>
          <a:chExt cx="0" cy="0"/>
        </a:xfrm>
      </p:grpSpPr>
      <p:pic>
        <p:nvPicPr>
          <p:cNvPr id="159" name="FIT2CLOUD飞致云 logo 蓝色 无空白.png" descr="FIT2CLOUD飞致云 logo 蓝色 无空白.png"/>
          <p:cNvPicPr>
            <a:picLocks noChangeAspect="1"/>
          </p:cNvPicPr>
          <p:nvPr/>
        </p:nvPicPr>
        <p:blipFill>
          <a:blip r:embed="rId2"/>
          <a:stretch>
            <a:fillRect/>
          </a:stretch>
        </p:blipFill>
        <p:spPr>
          <a:xfrm>
            <a:off x="18227447" y="762000"/>
            <a:ext cx="5461002" cy="566744"/>
          </a:xfrm>
          <a:prstGeom prst="rect">
            <a:avLst/>
          </a:prstGeom>
          <a:ln w="12700">
            <a:miter lim="400000"/>
            <a:headEnd/>
            <a:tailEnd/>
          </a:ln>
        </p:spPr>
      </p:pic>
      <p:sp>
        <p:nvSpPr>
          <p:cNvPr id="160" name="幻灯片编号"/>
          <p:cNvSpPr txBox="1">
            <a:spLocks noGrp="1"/>
          </p:cNvSpPr>
          <p:nvPr>
            <p:ph type="sldNum" sz="quarter" idx="2"/>
          </p:nvPr>
        </p:nvSpPr>
        <p:spPr>
          <a:xfrm>
            <a:off x="11954104" y="13073062"/>
            <a:ext cx="466267" cy="477670"/>
          </a:xfrm>
          <a:prstGeom prst="rect">
            <a:avLst/>
          </a:prstGeom>
        </p:spPr>
        <p:txBody>
          <a:bodyPr lIns="71436" tIns="71436" rIns="71436" bIns="71436" anchor="t"/>
          <a:lstStyle>
            <a:lvl1pPr defTabSz="821055">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2_空白">
    <p:spTree>
      <p:nvGrpSpPr>
        <p:cNvPr id="1" name=""/>
        <p:cNvGrpSpPr/>
        <p:nvPr/>
      </p:nvGrpSpPr>
      <p:grpSpPr>
        <a:xfrm>
          <a:off x="0" y="0"/>
          <a:ext cx="0" cy="0"/>
          <a:chOff x="0" y="0"/>
          <a:chExt cx="0" cy="0"/>
        </a:xfrm>
      </p:grpSpPr>
      <p:pic>
        <p:nvPicPr>
          <p:cNvPr id="167" name="image4.png" descr="image4.png"/>
          <p:cNvPicPr>
            <a:picLocks noChangeAspect="1"/>
          </p:cNvPicPr>
          <p:nvPr/>
        </p:nvPicPr>
        <p:blipFill>
          <a:blip r:embed="rId2"/>
          <a:stretch>
            <a:fillRect/>
          </a:stretch>
        </p:blipFill>
        <p:spPr>
          <a:xfrm>
            <a:off x="18227447" y="762000"/>
            <a:ext cx="5461001" cy="566743"/>
          </a:xfrm>
          <a:prstGeom prst="rect">
            <a:avLst/>
          </a:prstGeom>
          <a:ln w="12700">
            <a:miter lim="400000"/>
            <a:headEnd/>
            <a:tailEnd/>
          </a:ln>
        </p:spPr>
      </p:pic>
      <p:sp>
        <p:nvSpPr>
          <p:cNvPr id="168" name="幻灯片编号"/>
          <p:cNvSpPr txBox="1">
            <a:spLocks noGrp="1"/>
          </p:cNvSpPr>
          <p:nvPr>
            <p:ph type="sldNum" sz="quarter" idx="2"/>
          </p:nvPr>
        </p:nvSpPr>
        <p:spPr>
          <a:xfrm>
            <a:off x="11954103" y="13073062"/>
            <a:ext cx="466269" cy="477671"/>
          </a:xfrm>
          <a:prstGeom prst="rect">
            <a:avLst/>
          </a:prstGeom>
        </p:spPr>
        <p:txBody>
          <a:bodyPr lIns="71437" tIns="71437" rIns="71437" bIns="71437" anchor="t"/>
          <a:lstStyle>
            <a:lvl1pPr defTabSz="821690">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标题与副标题">
    <p:spTree>
      <p:nvGrpSpPr>
        <p:cNvPr id="1" name=""/>
        <p:cNvGrpSpPr/>
        <p:nvPr/>
      </p:nvGrpSpPr>
      <p:grpSpPr>
        <a:xfrm>
          <a:off x="0" y="0"/>
          <a:ext cx="0" cy="0"/>
          <a:chOff x="0" y="0"/>
          <a:chExt cx="0" cy="0"/>
        </a:xfrm>
      </p:grpSpPr>
      <p:pic>
        <p:nvPicPr>
          <p:cNvPr id="175" name="图片 2" descr="图片 2"/>
          <p:cNvPicPr>
            <a:picLocks noChangeAspect="1"/>
          </p:cNvPicPr>
          <p:nvPr/>
        </p:nvPicPr>
        <p:blipFill>
          <a:blip r:embed="rId2"/>
          <a:stretch>
            <a:fillRect/>
          </a:stretch>
        </p:blipFill>
        <p:spPr>
          <a:xfrm>
            <a:off x="0" y="2540"/>
            <a:ext cx="24392890" cy="13713461"/>
          </a:xfrm>
          <a:prstGeom prst="rect">
            <a:avLst/>
          </a:prstGeom>
          <a:ln w="12700">
            <a:miter lim="400000"/>
            <a:headEnd/>
            <a:tailEnd/>
          </a:ln>
        </p:spPr>
      </p:pic>
      <p:pic>
        <p:nvPicPr>
          <p:cNvPr id="176" name="FIT2CLOUD飞致云 logo 蓝色 无空白.png" descr="FIT2CLOUD飞致云 logo 蓝色 无空白.png"/>
          <p:cNvPicPr>
            <a:picLocks noChangeAspect="1"/>
          </p:cNvPicPr>
          <p:nvPr/>
        </p:nvPicPr>
        <p:blipFill>
          <a:blip r:embed="rId3"/>
          <a:stretch>
            <a:fillRect/>
          </a:stretch>
        </p:blipFill>
        <p:spPr>
          <a:xfrm>
            <a:off x="728751" y="671830"/>
            <a:ext cx="5461003" cy="566744"/>
          </a:xfrm>
          <a:prstGeom prst="rect">
            <a:avLst/>
          </a:prstGeom>
          <a:ln w="12700">
            <a:miter lim="400000"/>
            <a:headEnd/>
            <a:tailEnd/>
          </a:ln>
        </p:spPr>
      </p:pic>
      <p:pic>
        <p:nvPicPr>
          <p:cNvPr id="177" name="【PPT封底】DataEase 2023（无文字）-1920X1080.jpg" descr="【PPT封底】DataEase 2023（无文字）-1920X1080.jpg"/>
          <p:cNvPicPr>
            <a:picLocks noChangeAspect="1"/>
          </p:cNvPicPr>
          <p:nvPr/>
        </p:nvPicPr>
        <p:blipFill>
          <a:blip r:embed="rId4"/>
          <a:stretch>
            <a:fillRect/>
          </a:stretch>
        </p:blipFill>
        <p:spPr>
          <a:xfrm>
            <a:off x="0" y="-1"/>
            <a:ext cx="24384000" cy="13716001"/>
          </a:xfrm>
          <a:prstGeom prst="rect">
            <a:avLst/>
          </a:prstGeom>
          <a:ln w="12700">
            <a:miter lim="400000"/>
            <a:headEnd/>
            <a:tailEnd/>
          </a:ln>
        </p:spPr>
      </p:pic>
      <p:pic>
        <p:nvPicPr>
          <p:cNvPr id="178" name="image4.png" descr="image4.png"/>
          <p:cNvPicPr>
            <a:picLocks noChangeAspect="1"/>
          </p:cNvPicPr>
          <p:nvPr/>
        </p:nvPicPr>
        <p:blipFill>
          <a:blip r:embed="rId3"/>
          <a:stretch>
            <a:fillRect/>
          </a:stretch>
        </p:blipFill>
        <p:spPr>
          <a:xfrm>
            <a:off x="986791" y="990600"/>
            <a:ext cx="5461001" cy="566743"/>
          </a:xfrm>
          <a:prstGeom prst="rect">
            <a:avLst/>
          </a:prstGeom>
          <a:ln w="12700">
            <a:miter lim="400000"/>
            <a:headEnd/>
            <a:tailEnd/>
          </a:ln>
        </p:spPr>
      </p:pic>
      <p:sp>
        <p:nvSpPr>
          <p:cNvPr id="179" name="幻灯片编号"/>
          <p:cNvSpPr txBox="1">
            <a:spLocks noGrp="1"/>
          </p:cNvSpPr>
          <p:nvPr>
            <p:ph type="sldNum" sz="quarter" idx="2"/>
          </p:nvPr>
        </p:nvSpPr>
        <p:spPr>
          <a:xfrm>
            <a:off x="14630400" y="12712700"/>
            <a:ext cx="5689600" cy="736600"/>
          </a:xfrm>
          <a:prstGeom prst="rect">
            <a:avLst/>
          </a:prstGeom>
        </p:spPr>
        <p:txBody>
          <a:bodyPr lIns="71436" tIns="71436" rIns="71436" bIns="71436" anchor="t"/>
          <a:lstStyle>
            <a:lvl1pPr defTabSz="821055">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照片">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p:txBody>
      </p:sp>
      <p:sp>
        <p:nvSpPr>
          <p:cNvPr id="22" name="演示文稿标题"/>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演示文稿标题</a:t>
            </a:r>
          </a:p>
        </p:txBody>
      </p:sp>
      <p:sp>
        <p:nvSpPr>
          <p:cNvPr id="23" name="作者和日期"/>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作者和日期</a:t>
            </a:r>
          </a:p>
        </p:txBody>
      </p:sp>
      <p:sp>
        <p:nvSpPr>
          <p:cNvPr id="24" name="正文级别 1…"/>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演示文稿副标题</a:t>
            </a:r>
          </a:p>
          <a:p>
            <a:pPr lvl="1"/>
          </a:p>
          <a:p>
            <a:pPr lvl="2"/>
          </a:p>
          <a:p>
            <a:pPr lvl="3"/>
          </a:p>
          <a:p>
            <a:pPr lvl="4"/>
          </a:p>
        </p:txBody>
      </p:sp>
      <p:sp>
        <p:nvSpPr>
          <p:cNvPr id="2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pic>
        <p:nvPicPr>
          <p:cNvPr id="186" name="image4.png" descr="image4.png"/>
          <p:cNvPicPr>
            <a:picLocks noChangeAspect="1"/>
          </p:cNvPicPr>
          <p:nvPr/>
        </p:nvPicPr>
        <p:blipFill>
          <a:blip r:embed="rId2"/>
          <a:stretch>
            <a:fillRect/>
          </a:stretch>
        </p:blipFill>
        <p:spPr>
          <a:xfrm>
            <a:off x="986791" y="990600"/>
            <a:ext cx="5461001" cy="566743"/>
          </a:xfrm>
          <a:prstGeom prst="rect">
            <a:avLst/>
          </a:prstGeom>
          <a:ln w="12700">
            <a:miter lim="400000"/>
            <a:headEnd/>
            <a:tailEnd/>
          </a:ln>
        </p:spPr>
      </p:pic>
      <p:pic>
        <p:nvPicPr>
          <p:cNvPr id="187" name="图片 2" descr="图片 2"/>
          <p:cNvPicPr>
            <a:picLocks noChangeAspect="1"/>
          </p:cNvPicPr>
          <p:nvPr/>
        </p:nvPicPr>
        <p:blipFill>
          <a:blip r:embed="rId3"/>
          <a:stretch>
            <a:fillRect/>
          </a:stretch>
        </p:blipFill>
        <p:spPr>
          <a:xfrm>
            <a:off x="0" y="2540"/>
            <a:ext cx="24392890" cy="13713461"/>
          </a:xfrm>
          <a:prstGeom prst="rect">
            <a:avLst/>
          </a:prstGeom>
          <a:ln w="12700">
            <a:miter lim="400000"/>
            <a:headEnd/>
            <a:tailEnd/>
          </a:ln>
        </p:spPr>
      </p:pic>
      <p:pic>
        <p:nvPicPr>
          <p:cNvPr id="188" name="image4.png" descr="image4.png"/>
          <p:cNvPicPr>
            <a:picLocks noChangeAspect="1"/>
          </p:cNvPicPr>
          <p:nvPr/>
        </p:nvPicPr>
        <p:blipFill>
          <a:blip r:embed="rId2"/>
          <a:stretch>
            <a:fillRect/>
          </a:stretch>
        </p:blipFill>
        <p:spPr>
          <a:xfrm>
            <a:off x="986791" y="990600"/>
            <a:ext cx="5461001" cy="566743"/>
          </a:xfrm>
          <a:prstGeom prst="rect">
            <a:avLst/>
          </a:prstGeom>
          <a:ln w="12700">
            <a:miter lim="400000"/>
            <a:headEnd/>
            <a:tailEnd/>
          </a:ln>
        </p:spPr>
      </p:pic>
      <p:pic>
        <p:nvPicPr>
          <p:cNvPr id="189" name="【PPT封底】DataEase 2023（无文字）-1920X1080.jpg" descr="【PPT封底】DataEase 2023（无文字）-1920X1080.jpg"/>
          <p:cNvPicPr>
            <a:picLocks noChangeAspect="1"/>
          </p:cNvPicPr>
          <p:nvPr/>
        </p:nvPicPr>
        <p:blipFill>
          <a:blip r:embed="rId4"/>
          <a:stretch>
            <a:fillRect/>
          </a:stretch>
        </p:blipFill>
        <p:spPr>
          <a:xfrm>
            <a:off x="0" y="-1"/>
            <a:ext cx="24384000" cy="13716001"/>
          </a:xfrm>
          <a:prstGeom prst="rect">
            <a:avLst/>
          </a:prstGeom>
          <a:ln w="12700">
            <a:miter lim="400000"/>
            <a:headEnd/>
            <a:tailEnd/>
          </a:ln>
        </p:spPr>
      </p:pic>
      <p:pic>
        <p:nvPicPr>
          <p:cNvPr id="190" name="image4.png" descr="image4.png"/>
          <p:cNvPicPr>
            <a:picLocks noChangeAspect="1"/>
          </p:cNvPicPr>
          <p:nvPr/>
        </p:nvPicPr>
        <p:blipFill>
          <a:blip r:embed="rId2"/>
          <a:stretch>
            <a:fillRect/>
          </a:stretch>
        </p:blipFill>
        <p:spPr>
          <a:xfrm>
            <a:off x="986791" y="990600"/>
            <a:ext cx="5461001" cy="566743"/>
          </a:xfrm>
          <a:prstGeom prst="rect">
            <a:avLst/>
          </a:prstGeom>
          <a:ln w="12700">
            <a:miter lim="400000"/>
            <a:headEnd/>
            <a:tailEnd/>
          </a:ln>
        </p:spPr>
      </p:pic>
      <p:sp>
        <p:nvSpPr>
          <p:cNvPr id="191" name="幻灯片编号"/>
          <p:cNvSpPr txBox="1">
            <a:spLocks noGrp="1"/>
          </p:cNvSpPr>
          <p:nvPr>
            <p:ph type="sldNum" sz="quarter" idx="2"/>
          </p:nvPr>
        </p:nvSpPr>
        <p:spPr>
          <a:xfrm>
            <a:off x="11954103" y="13073062"/>
            <a:ext cx="466269" cy="477671"/>
          </a:xfrm>
          <a:prstGeom prst="rect">
            <a:avLst/>
          </a:prstGeom>
        </p:spPr>
        <p:txBody>
          <a:bodyPr lIns="71437" tIns="71437" rIns="71437" bIns="71437" anchor="t"/>
          <a:lstStyle>
            <a:lvl1pPr defTabSz="821690">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showMasterSp="0">
  <p:cSld name="标题与副标题">
    <p:spTree>
      <p:nvGrpSpPr>
        <p:cNvPr id="1" name=""/>
        <p:cNvGrpSpPr/>
        <p:nvPr/>
      </p:nvGrpSpPr>
      <p:grpSpPr>
        <a:xfrm>
          <a:off x="0" y="0"/>
          <a:ext cx="0" cy="0"/>
          <a:chOff x="0" y="0"/>
          <a:chExt cx="0" cy="0"/>
        </a:xfrm>
      </p:grpSpPr>
      <p:sp>
        <p:nvSpPr>
          <p:cNvPr id="14" name="标题文本"/>
          <p:cNvSpPr txBox="1">
            <a:spLocks noGrp="1"/>
          </p:cNvSpPr>
          <p:nvPr>
            <p:ph type="title" hasCustomPrompt="1"/>
          </p:nvPr>
        </p:nvSpPr>
        <p:spPr>
          <a:xfrm>
            <a:off x="4833937" y="2303859"/>
            <a:ext cx="14716126" cy="4643438"/>
          </a:xfrm>
          <a:prstGeom prst="rect">
            <a:avLst/>
          </a:prstGeom>
        </p:spPr>
        <p:txBody>
          <a:bodyPr anchor="b"/>
          <a:lstStyle/>
          <a:p>
            <a:r>
              <a:t>标题文本</a:t>
            </a:r>
          </a:p>
        </p:txBody>
      </p:sp>
      <p:sp>
        <p:nvSpPr>
          <p:cNvPr id="15" name="正文级别 1…"/>
          <p:cNvSpPr txBox="1">
            <a:spLocks noGrp="1"/>
          </p:cNvSpPr>
          <p:nvPr>
            <p:ph type="body" sz="quarter" idx="1" hasCustomPrompt="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正文级别 1</a:t>
            </a:r>
          </a:p>
          <a:p>
            <a:pPr lvl="1"/>
            <a:r>
              <a:t>正文级别 2</a:t>
            </a:r>
          </a:p>
          <a:p>
            <a:pPr lvl="2"/>
            <a:r>
              <a:t>正文级别 3</a:t>
            </a:r>
          </a:p>
          <a:p>
            <a:pPr lvl="3"/>
            <a:r>
              <a:t>正文级别 4</a:t>
            </a:r>
          </a:p>
          <a:p>
            <a:pPr lvl="4"/>
            <a:r>
              <a:t>正文级别 5</a:t>
            </a:r>
          </a:p>
        </p:txBody>
      </p:sp>
      <p:sp>
        <p:nvSpPr>
          <p:cNvPr id="16" name="幻灯片编号"/>
          <p:cNvSpPr txBox="1">
            <a:spLocks noGrp="1"/>
          </p:cNvSpPr>
          <p:nvPr>
            <p:ph type="sldNum" sz="quarter" idx="2"/>
          </p:nvPr>
        </p:nvSpPr>
        <p:spPr>
          <a:prstGeom prst="rect">
            <a:avLst/>
          </a:prstGeom>
        </p:spPr>
        <p:txBody>
          <a:bodyPr/>
          <a:lstStyle>
            <a:lvl1pPr>
              <a:defRPr>
                <a:latin typeface="Helvetica Neue Thin" panose="02000503000000020004"/>
                <a:ea typeface="Helvetica Neue Thin" panose="02000503000000020004"/>
                <a:cs typeface="Helvetica Neue Thin" panose="02000503000000020004"/>
                <a:sym typeface="Helvetica Neue Thin" panose="02000503000000020004"/>
              </a:defRPr>
            </a:lvl1pPr>
          </a:lstStyle>
          <a:p>
            <a:fld id="{86CB4B4D-7CA3-9044-876B-883B54F8677D}" type="slidenum">
              <a:rPr/>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0">
  <p:cSld name="照片 - 水平">
    <p:spTree>
      <p:nvGrpSpPr>
        <p:cNvPr id="1" name=""/>
        <p:cNvGrpSpPr/>
        <p:nvPr/>
      </p:nvGrpSpPr>
      <p:grpSpPr>
        <a:xfrm>
          <a:off x="0" y="0"/>
          <a:ext cx="0" cy="0"/>
          <a:chOff x="0" y="0"/>
          <a:chExt cx="0" cy="0"/>
        </a:xfrm>
      </p:grpSpPr>
      <p:sp>
        <p:nvSpPr>
          <p:cNvPr id="23" name="图像"/>
          <p:cNvSpPr>
            <a:spLocks noGrp="1"/>
          </p:cNvSpPr>
          <p:nvPr>
            <p:ph type="pic" sz="half" idx="21"/>
          </p:nvPr>
        </p:nvSpPr>
        <p:spPr>
          <a:xfrm>
            <a:off x="5329062" y="406546"/>
            <a:ext cx="13716003" cy="9148765"/>
          </a:xfrm>
          <a:prstGeom prst="rect">
            <a:avLst/>
          </a:prstGeom>
        </p:spPr>
        <p:txBody>
          <a:bodyPr lIns="91439" tIns="45719" rIns="91439" bIns="45719" anchor="t">
            <a:noAutofit/>
          </a:bodyPr>
          <a:lstStyle/>
          <a:p/>
        </p:txBody>
      </p:sp>
      <p:sp>
        <p:nvSpPr>
          <p:cNvPr id="24" name="标题文本"/>
          <p:cNvSpPr txBox="1">
            <a:spLocks noGrp="1"/>
          </p:cNvSpPr>
          <p:nvPr>
            <p:ph type="title" hasCustomPrompt="1"/>
          </p:nvPr>
        </p:nvSpPr>
        <p:spPr>
          <a:xfrm>
            <a:off x="4833937" y="9447609"/>
            <a:ext cx="14716126" cy="2000251"/>
          </a:xfrm>
          <a:prstGeom prst="rect">
            <a:avLst/>
          </a:prstGeom>
        </p:spPr>
        <p:txBody>
          <a:bodyPr anchor="b"/>
          <a:lstStyle/>
          <a:p>
            <a:r>
              <a:t>标题文本</a:t>
            </a:r>
          </a:p>
        </p:txBody>
      </p:sp>
      <p:sp>
        <p:nvSpPr>
          <p:cNvPr id="25" name="正文级别 1…"/>
          <p:cNvSpPr txBox="1">
            <a:spLocks noGrp="1"/>
          </p:cNvSpPr>
          <p:nvPr>
            <p:ph type="body" sz="quarter" idx="1" hasCustomPrompt="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正文级别 1</a:t>
            </a:r>
          </a:p>
          <a:p>
            <a:pPr lvl="1"/>
            <a:r>
              <a:t>正文级别 2</a:t>
            </a:r>
          </a:p>
          <a:p>
            <a:pPr lvl="2"/>
            <a:r>
              <a:t>正文级别 3</a:t>
            </a:r>
          </a:p>
          <a:p>
            <a:pPr lvl="3"/>
            <a:r>
              <a:t>正文级别 4</a:t>
            </a:r>
          </a:p>
          <a:p>
            <a:pPr lvl="4"/>
            <a:r>
              <a:t>正文级别 5</a:t>
            </a:r>
          </a:p>
        </p:txBody>
      </p:sp>
      <p:sp>
        <p:nvSpPr>
          <p:cNvPr id="2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0">
  <p:cSld name="标题 - 居中">
    <p:spTree>
      <p:nvGrpSpPr>
        <p:cNvPr id="1" name=""/>
        <p:cNvGrpSpPr/>
        <p:nvPr/>
      </p:nvGrpSpPr>
      <p:grpSpPr>
        <a:xfrm>
          <a:off x="0" y="0"/>
          <a:ext cx="0" cy="0"/>
          <a:chOff x="0" y="0"/>
          <a:chExt cx="0" cy="0"/>
        </a:xfrm>
      </p:grpSpPr>
      <p:pic>
        <p:nvPicPr>
          <p:cNvPr id="33" name="ppt内页（白色）-首页-绿色.jpg" descr="ppt内页（白色）-首页-绿色.jpg"/>
          <p:cNvPicPr>
            <a:picLocks noChangeAspect="1"/>
          </p:cNvPicPr>
          <p:nvPr/>
        </p:nvPicPr>
        <p:blipFill>
          <a:blip r:embed="rId2"/>
          <a:stretch>
            <a:fillRect/>
          </a:stretch>
        </p:blipFill>
        <p:spPr>
          <a:xfrm>
            <a:off x="4934" y="-1"/>
            <a:ext cx="24374132" cy="13716001"/>
          </a:xfrm>
          <a:prstGeom prst="rect">
            <a:avLst/>
          </a:prstGeom>
          <a:ln w="12700">
            <a:miter lim="400000"/>
            <a:headEnd/>
            <a:tailEnd/>
          </a:ln>
        </p:spPr>
      </p:pic>
      <p:pic>
        <p:nvPicPr>
          <p:cNvPr id="34" name="FIT2CLOUD飞致云 logo 蓝色 无空白.png" descr="FIT2CLOUD飞致云 logo 蓝色 无空白.png"/>
          <p:cNvPicPr>
            <a:picLocks noChangeAspect="1"/>
          </p:cNvPicPr>
          <p:nvPr/>
        </p:nvPicPr>
        <p:blipFill>
          <a:blip r:embed="rId3"/>
          <a:stretch>
            <a:fillRect/>
          </a:stretch>
        </p:blipFill>
        <p:spPr>
          <a:xfrm>
            <a:off x="986791" y="990600"/>
            <a:ext cx="5461001" cy="566743"/>
          </a:xfrm>
          <a:prstGeom prst="rect">
            <a:avLst/>
          </a:prstGeom>
          <a:ln w="12700">
            <a:miter lim="400000"/>
            <a:headEnd/>
            <a:tailEnd/>
          </a:ln>
        </p:spPr>
      </p:pic>
      <p:sp>
        <p:nvSpPr>
          <p:cNvPr id="3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0">
  <p:cSld name="标题与项目符号">
    <p:spTree>
      <p:nvGrpSpPr>
        <p:cNvPr id="1" name=""/>
        <p:cNvGrpSpPr/>
        <p:nvPr/>
      </p:nvGrpSpPr>
      <p:grpSpPr>
        <a:xfrm>
          <a:off x="0" y="0"/>
          <a:ext cx="0" cy="0"/>
          <a:chOff x="0" y="0"/>
          <a:chExt cx="0" cy="0"/>
        </a:xfrm>
      </p:grpSpPr>
      <p:sp>
        <p:nvSpPr>
          <p:cNvPr id="59" name="标题文本"/>
          <p:cNvSpPr txBox="1">
            <a:spLocks noGrp="1"/>
          </p:cNvSpPr>
          <p:nvPr>
            <p:ph type="title" hasCustomPrompt="1"/>
          </p:nvPr>
        </p:nvSpPr>
        <p:spPr>
          <a:prstGeom prst="rect">
            <a:avLst/>
          </a:prstGeom>
        </p:spPr>
        <p:txBody>
          <a:bodyPr/>
          <a:lstStyle/>
          <a:p>
            <a:r>
              <a:t>标题文本</a:t>
            </a:r>
          </a:p>
        </p:txBody>
      </p:sp>
      <p:sp>
        <p:nvSpPr>
          <p:cNvPr id="60"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6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0">
  <p:cSld name="标题、项目符号与照片">
    <p:spTree>
      <p:nvGrpSpPr>
        <p:cNvPr id="1" name=""/>
        <p:cNvGrpSpPr/>
        <p:nvPr/>
      </p:nvGrpSpPr>
      <p:grpSpPr>
        <a:xfrm>
          <a:off x="0" y="0"/>
          <a:ext cx="0" cy="0"/>
          <a:chOff x="0" y="0"/>
          <a:chExt cx="0" cy="0"/>
        </a:xfrm>
      </p:grpSpPr>
      <p:sp>
        <p:nvSpPr>
          <p:cNvPr id="68" name="图像"/>
          <p:cNvSpPr>
            <a:spLocks noGrp="1"/>
          </p:cNvSpPr>
          <p:nvPr>
            <p:ph type="pic" sz="half" idx="21"/>
          </p:nvPr>
        </p:nvSpPr>
        <p:spPr>
          <a:xfrm>
            <a:off x="8794253" y="3637358"/>
            <a:ext cx="13260587" cy="8840392"/>
          </a:xfrm>
          <a:prstGeom prst="rect">
            <a:avLst/>
          </a:prstGeom>
        </p:spPr>
        <p:txBody>
          <a:bodyPr lIns="91439" tIns="45719" rIns="91439" bIns="45719" anchor="t">
            <a:noAutofit/>
          </a:bodyPr>
          <a:lstStyle/>
          <a:p/>
        </p:txBody>
      </p:sp>
      <p:sp>
        <p:nvSpPr>
          <p:cNvPr id="69" name="标题文本"/>
          <p:cNvSpPr txBox="1">
            <a:spLocks noGrp="1"/>
          </p:cNvSpPr>
          <p:nvPr>
            <p:ph type="title" hasCustomPrompt="1"/>
          </p:nvPr>
        </p:nvSpPr>
        <p:spPr>
          <a:prstGeom prst="rect">
            <a:avLst/>
          </a:prstGeom>
        </p:spPr>
        <p:txBody>
          <a:bodyPr/>
          <a:lstStyle/>
          <a:p>
            <a:r>
              <a:t>标题文本</a:t>
            </a:r>
          </a:p>
        </p:txBody>
      </p:sp>
      <p:sp>
        <p:nvSpPr>
          <p:cNvPr id="70" name="正文级别 1…"/>
          <p:cNvSpPr txBox="1">
            <a:spLocks noGrp="1"/>
          </p:cNvSpPr>
          <p:nvPr>
            <p:ph type="body" sz="quarter" idx="1" hasCustomPrompt="1"/>
          </p:nvPr>
        </p:nvSpPr>
        <p:spPr>
          <a:xfrm>
            <a:off x="4387453" y="3643312"/>
            <a:ext cx="7500938" cy="8840392"/>
          </a:xfrm>
          <a:prstGeom prst="rect">
            <a:avLst/>
          </a:prstGeom>
        </p:spPr>
        <p:txBody>
          <a:bodyPr/>
          <a:lstStyle>
            <a:lvl1pPr marL="465455" indent="-465455">
              <a:spcBef>
                <a:spcPts val="4500"/>
              </a:spcBef>
              <a:defRPr sz="3800"/>
            </a:lvl1pPr>
            <a:lvl2pPr marL="808355" indent="-465455">
              <a:spcBef>
                <a:spcPts val="4500"/>
              </a:spcBef>
              <a:defRPr sz="3800"/>
            </a:lvl2pPr>
            <a:lvl3pPr marL="1151255" indent="-465455">
              <a:spcBef>
                <a:spcPts val="4500"/>
              </a:spcBef>
              <a:defRPr sz="3800"/>
            </a:lvl3pPr>
            <a:lvl4pPr marL="1494155" indent="-465455">
              <a:spcBef>
                <a:spcPts val="4500"/>
              </a:spcBef>
              <a:defRPr sz="3800"/>
            </a:lvl4pPr>
            <a:lvl5pPr marL="1837055" indent="-465455">
              <a:spcBef>
                <a:spcPts val="4500"/>
              </a:spcBef>
              <a:defRPr sz="3800"/>
            </a:lvl5pPr>
          </a:lstStyle>
          <a:p>
            <a:r>
              <a:t>正文级别 1</a:t>
            </a:r>
          </a:p>
          <a:p>
            <a:pPr lvl="1"/>
            <a:r>
              <a:t>正文级别 2</a:t>
            </a:r>
          </a:p>
          <a:p>
            <a:pPr lvl="2"/>
            <a:r>
              <a:t>正文级别 3</a:t>
            </a:r>
          </a:p>
          <a:p>
            <a:pPr lvl="3"/>
            <a:r>
              <a:t>正文级别 4</a:t>
            </a:r>
          </a:p>
          <a:p>
            <a:pPr lvl="4"/>
            <a:r>
              <a:t>正文级别 5</a:t>
            </a:r>
          </a:p>
        </p:txBody>
      </p:sp>
      <p:sp>
        <p:nvSpPr>
          <p:cNvPr id="71" name="幻灯片编号"/>
          <p:cNvSpPr txBox="1">
            <a:spLocks noGrp="1"/>
          </p:cNvSpPr>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rPr/>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0">
  <p:cSld name="项目符号">
    <p:spTree>
      <p:nvGrpSpPr>
        <p:cNvPr id="1" name=""/>
        <p:cNvGrpSpPr/>
        <p:nvPr/>
      </p:nvGrpSpPr>
      <p:grpSpPr>
        <a:xfrm>
          <a:off x="0" y="0"/>
          <a:ext cx="0" cy="0"/>
          <a:chOff x="0" y="0"/>
          <a:chExt cx="0" cy="0"/>
        </a:xfrm>
      </p:grpSpPr>
      <p:sp>
        <p:nvSpPr>
          <p:cNvPr id="78" name="正文级别 1…"/>
          <p:cNvSpPr txBox="1">
            <a:spLocks noGrp="1"/>
          </p:cNvSpPr>
          <p:nvPr>
            <p:ph type="body" idx="1" hasCustomPrompt="1"/>
          </p:nvPr>
        </p:nvSpPr>
        <p:spPr>
          <a:xfrm>
            <a:off x="4387453" y="1785937"/>
            <a:ext cx="15609094" cy="1014412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0">
  <p:cSld name="照片 - 3 联">
    <p:spTree>
      <p:nvGrpSpPr>
        <p:cNvPr id="1" name=""/>
        <p:cNvGrpSpPr/>
        <p:nvPr/>
      </p:nvGrpSpPr>
      <p:grpSpPr>
        <a:xfrm>
          <a:off x="0" y="0"/>
          <a:ext cx="0" cy="0"/>
          <a:chOff x="0" y="0"/>
          <a:chExt cx="0" cy="0"/>
        </a:xfrm>
      </p:grpSpPr>
      <p:sp>
        <p:nvSpPr>
          <p:cNvPr id="86" name="图像"/>
          <p:cNvSpPr>
            <a:spLocks noGrp="1"/>
          </p:cNvSpPr>
          <p:nvPr>
            <p:ph type="pic" sz="quarter" idx="21"/>
          </p:nvPr>
        </p:nvSpPr>
        <p:spPr>
          <a:xfrm>
            <a:off x="12442031" y="7072312"/>
            <a:ext cx="8514489" cy="5679282"/>
          </a:xfrm>
          <a:prstGeom prst="rect">
            <a:avLst/>
          </a:prstGeom>
        </p:spPr>
        <p:txBody>
          <a:bodyPr lIns="91439" tIns="45719" rIns="91439" bIns="45719" anchor="t">
            <a:noAutofit/>
          </a:bodyPr>
          <a:lstStyle/>
          <a:p/>
        </p:txBody>
      </p:sp>
      <p:sp>
        <p:nvSpPr>
          <p:cNvPr id="87" name="图像"/>
          <p:cNvSpPr>
            <a:spLocks noGrp="1"/>
          </p:cNvSpPr>
          <p:nvPr>
            <p:ph type="pic" sz="quarter" idx="22"/>
          </p:nvPr>
        </p:nvSpPr>
        <p:spPr>
          <a:xfrm>
            <a:off x="12192000" y="1250156"/>
            <a:ext cx="8251032" cy="5500689"/>
          </a:xfrm>
          <a:prstGeom prst="rect">
            <a:avLst/>
          </a:prstGeom>
        </p:spPr>
        <p:txBody>
          <a:bodyPr lIns="91439" tIns="45719" rIns="91439" bIns="45719" anchor="t">
            <a:noAutofit/>
          </a:bodyPr>
          <a:lstStyle/>
          <a:p/>
        </p:txBody>
      </p:sp>
      <p:sp>
        <p:nvSpPr>
          <p:cNvPr id="88" name="图像"/>
          <p:cNvSpPr>
            <a:spLocks noGrp="1"/>
          </p:cNvSpPr>
          <p:nvPr>
            <p:ph type="pic" idx="23"/>
          </p:nvPr>
        </p:nvSpPr>
        <p:spPr>
          <a:xfrm>
            <a:off x="-291704" y="1250156"/>
            <a:ext cx="16850320" cy="11233548"/>
          </a:xfrm>
          <a:prstGeom prst="rect">
            <a:avLst/>
          </a:prstGeom>
        </p:spPr>
        <p:txBody>
          <a:bodyPr lIns="91439" tIns="45719" rIns="91439" bIns="45719" anchor="t">
            <a:noAutofit/>
          </a:bodyPr>
          <a:lstStyle/>
          <a:p/>
        </p:txBody>
      </p:sp>
      <p:sp>
        <p:nvSpPr>
          <p:cNvPr id="8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0">
  <p:cSld name="引文">
    <p:spTree>
      <p:nvGrpSpPr>
        <p:cNvPr id="1" name=""/>
        <p:cNvGrpSpPr/>
        <p:nvPr/>
      </p:nvGrpSpPr>
      <p:grpSpPr>
        <a:xfrm>
          <a:off x="0" y="0"/>
          <a:ext cx="0" cy="0"/>
          <a:chOff x="0" y="0"/>
          <a:chExt cx="0" cy="0"/>
        </a:xfrm>
      </p:grpSpPr>
      <p:sp>
        <p:nvSpPr>
          <p:cNvPr id="96" name="矩形"/>
          <p:cNvSpPr/>
          <p:nvPr/>
        </p:nvSpPr>
        <p:spPr>
          <a:xfrm>
            <a:off x="-16226" y="-17079"/>
            <a:ext cx="24416452" cy="13750158"/>
          </a:xfrm>
          <a:prstGeom prst="rect">
            <a:avLst/>
          </a:prstGeom>
          <a:solidFill>
            <a:schemeClr val="accent1">
              <a:hueOff val="114395"/>
              <a:lumOff val="-24959"/>
              <a:alpha val="90000"/>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endParaRPr sz="3200"/>
          </a:p>
        </p:txBody>
      </p:sp>
      <p:sp>
        <p:nvSpPr>
          <p:cNvPr id="9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0">
  <p:cSld name="照片">
    <p:spTree>
      <p:nvGrpSpPr>
        <p:cNvPr id="1" name=""/>
        <p:cNvGrpSpPr/>
        <p:nvPr/>
      </p:nvGrpSpPr>
      <p:grpSpPr>
        <a:xfrm>
          <a:off x="0" y="0"/>
          <a:ext cx="0" cy="0"/>
          <a:chOff x="0" y="0"/>
          <a:chExt cx="0" cy="0"/>
        </a:xfrm>
      </p:grpSpPr>
      <p:sp>
        <p:nvSpPr>
          <p:cNvPr id="104" name="图像"/>
          <p:cNvSpPr>
            <a:spLocks noGrp="1"/>
          </p:cNvSpPr>
          <p:nvPr>
            <p:ph type="pic" idx="21"/>
          </p:nvPr>
        </p:nvSpPr>
        <p:spPr>
          <a:xfrm>
            <a:off x="1712269" y="0"/>
            <a:ext cx="20959463" cy="13983891"/>
          </a:xfrm>
          <a:prstGeom prst="rect">
            <a:avLst/>
          </a:prstGeom>
        </p:spPr>
        <p:txBody>
          <a:bodyPr lIns="91439" tIns="45719" rIns="91439" bIns="45719" anchor="t">
            <a:noAutofit/>
          </a:bodyPr>
          <a:lstStyle/>
          <a:p/>
        </p:txBody>
      </p:sp>
      <p:sp>
        <p:nvSpPr>
          <p:cNvPr id="10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照片（备选）">
    <p:spTree>
      <p:nvGrpSpPr>
        <p:cNvPr id="1" name=""/>
        <p:cNvGrpSpPr/>
        <p:nvPr/>
      </p:nvGrpSpPr>
      <p:grpSpPr>
        <a:xfrm>
          <a:off x="0" y="0"/>
          <a:ext cx="0" cy="0"/>
          <a:chOff x="0" y="0"/>
          <a:chExt cx="0" cy="0"/>
        </a:xfrm>
      </p:grpSpPr>
      <p:sp>
        <p:nvSpPr>
          <p:cNvPr id="3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p:txBody>
      </p:sp>
      <p:sp>
        <p:nvSpPr>
          <p:cNvPr id="33" name="幻灯片标题"/>
          <p:cNvSpPr txBox="1">
            <a:spLocks noGrp="1"/>
          </p:cNvSpPr>
          <p:nvPr>
            <p:ph type="title" hasCustomPrompt="1"/>
          </p:nvPr>
        </p:nvSpPr>
        <p:spPr>
          <a:xfrm>
            <a:off x="1206500" y="1270000"/>
            <a:ext cx="9779000" cy="5882273"/>
          </a:xfrm>
          <a:prstGeom prst="rect">
            <a:avLst/>
          </a:prstGeom>
        </p:spPr>
        <p:txBody>
          <a:bodyPr anchor="b"/>
          <a:lstStyle/>
          <a:p>
            <a:r>
              <a:t>幻灯片标题</a:t>
            </a:r>
          </a:p>
        </p:txBody>
      </p:sp>
      <p:sp>
        <p:nvSpPr>
          <p:cNvPr id="34" name="正文级别 1…"/>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幻灯片副标题</a:t>
            </a:r>
          </a:p>
          <a:p>
            <a:pPr lvl="1"/>
          </a:p>
          <a:p>
            <a:pPr lvl="2"/>
          </a:p>
          <a:p>
            <a:pPr lvl="3"/>
          </a:p>
          <a:p>
            <a:pPr lvl="4"/>
          </a:p>
        </p:txBody>
      </p:sp>
      <p:sp>
        <p:nvSpPr>
          <p:cNvPr id="35" name="幻灯片编号"/>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112" name="FIT2CLOUD飞致云 logo 蓝色 无空白.png" descr="FIT2CLOUD飞致云 logo 蓝色 无空白.png"/>
          <p:cNvPicPr>
            <a:picLocks noChangeAspect="1"/>
          </p:cNvPicPr>
          <p:nvPr/>
        </p:nvPicPr>
        <p:blipFill>
          <a:blip r:embed="rId2"/>
          <a:stretch>
            <a:fillRect/>
          </a:stretch>
        </p:blipFill>
        <p:spPr>
          <a:xfrm>
            <a:off x="18227447" y="762000"/>
            <a:ext cx="5461001" cy="566743"/>
          </a:xfrm>
          <a:prstGeom prst="rect">
            <a:avLst/>
          </a:prstGeom>
          <a:ln w="12700">
            <a:miter lim="400000"/>
            <a:headEnd/>
            <a:tailEnd/>
          </a:ln>
        </p:spPr>
      </p:pic>
      <p:sp>
        <p:nvSpPr>
          <p:cNvPr id="1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0">
  <p:cSld name="标题与副标题">
    <p:spTree>
      <p:nvGrpSpPr>
        <p:cNvPr id="1" name=""/>
        <p:cNvGrpSpPr/>
        <p:nvPr/>
      </p:nvGrpSpPr>
      <p:grpSpPr>
        <a:xfrm>
          <a:off x="0" y="0"/>
          <a:ext cx="0" cy="0"/>
          <a:chOff x="0" y="0"/>
          <a:chExt cx="0" cy="0"/>
        </a:xfrm>
      </p:grpSpPr>
      <p:sp>
        <p:nvSpPr>
          <p:cNvPr id="130" name="幻灯片编号"/>
          <p:cNvSpPr txBox="1">
            <a:spLocks noGrp="1"/>
          </p:cNvSpPr>
          <p:nvPr>
            <p:ph type="sldNum" sz="quarter" idx="2"/>
          </p:nvPr>
        </p:nvSpPr>
        <p:spPr>
          <a:prstGeom prst="rect">
            <a:avLst/>
          </a:prstGeom>
        </p:spPr>
        <p:txBody>
          <a:bodyPr/>
          <a:lstStyle>
            <a:lvl1pPr>
              <a:defRPr>
                <a:latin typeface="Helvetica Neue Thin" panose="02000503000000020004"/>
                <a:ea typeface="Helvetica Neue Thin" panose="02000503000000020004"/>
                <a:cs typeface="Helvetica Neue Thin" panose="02000503000000020004"/>
                <a:sym typeface="Helvetica Neue Thin" panose="02000503000000020004"/>
              </a:defRPr>
            </a:lvl1pPr>
          </a:lstStyle>
          <a:p>
            <a:fld id="{86CB4B4D-7CA3-9044-876B-883B54F8677D}" type="slidenum">
              <a:rPr/>
            </a:fld>
            <a:endParaRPr/>
          </a:p>
        </p:txBody>
      </p:sp>
      <p:pic>
        <p:nvPicPr>
          <p:cNvPr id="131" name="ppt-1080X1920-ǳɫ-13.jpg" descr="ppt-1080X1920-ǳɫ-13.jpg"/>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sp>
        <p:nvSpPr>
          <p:cNvPr id="132" name="形状"/>
          <p:cNvSpPr/>
          <p:nvPr/>
        </p:nvSpPr>
        <p:spPr>
          <a:xfrm rot="5400000">
            <a:off x="1706523" y="-1907064"/>
            <a:ext cx="5234054" cy="8888470"/>
          </a:xfrm>
          <a:custGeom>
            <a:avLst/>
            <a:gdLst/>
            <a:ahLst/>
            <a:cxnLst>
              <a:cxn ang="0">
                <a:pos x="wd2" y="hd2"/>
              </a:cxn>
              <a:cxn ang="5400000">
                <a:pos x="wd2" y="hd2"/>
              </a:cxn>
              <a:cxn ang="10800000">
                <a:pos x="wd2" y="hd2"/>
              </a:cxn>
              <a:cxn ang="16200000">
                <a:pos x="wd2" y="hd2"/>
              </a:cxn>
            </a:cxnLst>
            <a:rect l="0" t="0" r="r" b="b"/>
            <a:pathLst>
              <a:path w="21600" h="21600" extrusionOk="0">
                <a:moveTo>
                  <a:pt x="26" y="0"/>
                </a:moveTo>
                <a:lnTo>
                  <a:pt x="0" y="21465"/>
                </a:lnTo>
                <a:lnTo>
                  <a:pt x="21600" y="21600"/>
                </a:lnTo>
                <a:cubicBezTo>
                  <a:pt x="17906" y="17856"/>
                  <a:pt x="14195" y="14118"/>
                  <a:pt x="10466" y="10387"/>
                </a:cubicBezTo>
                <a:cubicBezTo>
                  <a:pt x="7001" y="6919"/>
                  <a:pt x="3521" y="3457"/>
                  <a:pt x="26" y="0"/>
                </a:cubicBezTo>
                <a:close/>
              </a:path>
            </a:pathLst>
          </a:custGeom>
          <a:solidFill>
            <a:schemeClr val="accent2">
              <a:hueOff val="167855"/>
              <a:satOff val="17755"/>
              <a:lumOff val="-16655"/>
              <a:alpha val="90000"/>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endParaRPr sz="3200"/>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139" name="FIT2CLOUD飞致云 logo 蓝色 无空白.png" descr="FIT2CLOUD飞致云 logo 蓝色 无空白.png"/>
          <p:cNvPicPr>
            <a:picLocks noChangeAspect="1"/>
          </p:cNvPicPr>
          <p:nvPr/>
        </p:nvPicPr>
        <p:blipFill>
          <a:blip r:embed="rId2"/>
          <a:stretch>
            <a:fillRect/>
          </a:stretch>
        </p:blipFill>
        <p:spPr>
          <a:xfrm>
            <a:off x="18227447" y="762000"/>
            <a:ext cx="5461001" cy="566743"/>
          </a:xfrm>
          <a:prstGeom prst="rect">
            <a:avLst/>
          </a:prstGeom>
          <a:ln w="12700">
            <a:miter lim="400000"/>
            <a:headEnd/>
            <a:tailEnd/>
          </a:ln>
        </p:spPr>
      </p:pic>
      <p:sp>
        <p:nvSpPr>
          <p:cNvPr id="14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pic>
        <p:nvPicPr>
          <p:cNvPr id="2" name="FIT2CLOUD飞致云 logo 蓝色 无空白.png" descr="FIT2CLOUD飞致云 logo 蓝色 无空白.png"/>
          <p:cNvPicPr>
            <a:picLocks noChangeAspect="1"/>
          </p:cNvPicPr>
          <p:nvPr userDrawn="1"/>
        </p:nvPicPr>
        <p:blipFill>
          <a:blip r:embed="rId2" cstate="screen"/>
          <a:stretch>
            <a:fillRect/>
          </a:stretch>
        </p:blipFill>
        <p:spPr>
          <a:xfrm>
            <a:off x="19228934" y="631372"/>
            <a:ext cx="4509530" cy="468000"/>
          </a:xfrm>
          <a:prstGeom prst="rect">
            <a:avLst/>
          </a:prstGeom>
          <a:ln w="12700">
            <a:miter lim="400000"/>
            <a:headEnd/>
            <a:tailEnd/>
          </a:ln>
        </p:spPr>
      </p:pic>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标题与副标题">
    <p:spTree>
      <p:nvGrpSpPr>
        <p:cNvPr id="1" name=""/>
        <p:cNvGrpSpPr/>
        <p:nvPr/>
      </p:nvGrpSpPr>
      <p:grpSpPr>
        <a:xfrm>
          <a:off x="0" y="0"/>
          <a:ext cx="0" cy="0"/>
          <a:chOff x="0" y="0"/>
          <a:chExt cx="0" cy="0"/>
        </a:xfrm>
      </p:grpSpPr>
      <p:pic>
        <p:nvPicPr>
          <p:cNvPr id="2" name="FIT2CLOUD飞致云 logo 蓝色 无空白.png" descr="FIT2CLOUD飞致云 logo 蓝色 无空白.png"/>
          <p:cNvPicPr>
            <a:picLocks noChangeAspect="1"/>
          </p:cNvPicPr>
          <p:nvPr userDrawn="1"/>
        </p:nvPicPr>
        <p:blipFill>
          <a:blip r:embed="rId2" cstate="screen"/>
          <a:stretch>
            <a:fillRect/>
          </a:stretch>
        </p:blipFill>
        <p:spPr>
          <a:xfrm>
            <a:off x="19228934" y="631372"/>
            <a:ext cx="4509530" cy="468000"/>
          </a:xfrm>
          <a:prstGeom prst="rect">
            <a:avLst/>
          </a:prstGeom>
          <a:ln w="12700">
            <a:miter lim="400000"/>
            <a:headEnd/>
            <a:tailEnd/>
          </a:ln>
        </p:spPr>
      </p:pic>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1_空白">
    <p:spTree>
      <p:nvGrpSpPr>
        <p:cNvPr id="1" name=""/>
        <p:cNvGrpSpPr/>
        <p:nvPr/>
      </p:nvGrpSpPr>
      <p:grpSpPr>
        <a:xfrm>
          <a:off x="0" y="0"/>
          <a:ext cx="0" cy="0"/>
          <a:chOff x="0" y="0"/>
          <a:chExt cx="0" cy="0"/>
        </a:xfrm>
      </p:grpSpPr>
      <p:pic>
        <p:nvPicPr>
          <p:cNvPr id="3" name="FIT2CLOUD飞致云 logo 蓝色 无空白.png" descr="FIT2CLOUD飞致云 logo 蓝色 无空白.png"/>
          <p:cNvPicPr>
            <a:picLocks noChangeAspect="1"/>
          </p:cNvPicPr>
          <p:nvPr userDrawn="1"/>
        </p:nvPicPr>
        <p:blipFill>
          <a:blip r:embed="rId2" cstate="screen"/>
          <a:stretch>
            <a:fillRect/>
          </a:stretch>
        </p:blipFill>
        <p:spPr>
          <a:xfrm>
            <a:off x="19228934" y="631372"/>
            <a:ext cx="4509530" cy="468000"/>
          </a:xfrm>
          <a:prstGeom prst="rect">
            <a:avLst/>
          </a:prstGeom>
          <a:ln w="12700">
            <a:miter lim="400000"/>
            <a:headEnd/>
            <a:tailEnd/>
          </a:ln>
        </p:spPr>
      </p:pic>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2_空白">
    <p:spTree>
      <p:nvGrpSpPr>
        <p:cNvPr id="1" name=""/>
        <p:cNvGrpSpPr/>
        <p:nvPr/>
      </p:nvGrpSpPr>
      <p:grpSpPr>
        <a:xfrm>
          <a:off x="0" y="0"/>
          <a:ext cx="0" cy="0"/>
          <a:chOff x="0" y="0"/>
          <a:chExt cx="0" cy="0"/>
        </a:xfrm>
      </p:grpSpPr>
      <p:pic>
        <p:nvPicPr>
          <p:cNvPr id="159" name="FIT2CLOUD飞致云 logo 蓝色 无空白.png" descr="FIT2CLOUD飞致云 logo 蓝色 无空白.png"/>
          <p:cNvPicPr>
            <a:picLocks noChangeAspect="1"/>
          </p:cNvPicPr>
          <p:nvPr userDrawn="1"/>
        </p:nvPicPr>
        <p:blipFill>
          <a:blip r:embed="rId2" cstate="screen"/>
          <a:stretch>
            <a:fillRect/>
          </a:stretch>
        </p:blipFill>
        <p:spPr>
          <a:xfrm>
            <a:off x="19228934" y="631372"/>
            <a:ext cx="4509530" cy="468000"/>
          </a:xfrm>
          <a:prstGeom prst="rect">
            <a:avLst/>
          </a:prstGeom>
          <a:ln w="12700">
            <a:miter lim="400000"/>
            <a:headEnd/>
            <a:tailEnd/>
          </a:ln>
        </p:spPr>
      </p:pic>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pic>
        <p:nvPicPr>
          <p:cNvPr id="189" name="【PPT封底】DataEase 2023（无文字）-1920X1080.jpg" descr="【PPT封底】DataEase 2023（无文字）-1920X1080.jpg"/>
          <p:cNvPicPr>
            <a:picLocks noChangeAspect="1"/>
          </p:cNvPicPr>
          <p:nvPr userDrawn="1"/>
        </p:nvPicPr>
        <p:blipFill>
          <a:blip r:embed="rId2"/>
          <a:stretch>
            <a:fillRect/>
          </a:stretch>
        </p:blipFill>
        <p:spPr>
          <a:xfrm>
            <a:off x="0" y="-1"/>
            <a:ext cx="24384000" cy="13716001"/>
          </a:xfrm>
          <a:prstGeom prst="rect">
            <a:avLst/>
          </a:prstGeom>
          <a:ln w="12700">
            <a:miter lim="400000"/>
            <a:headEnd/>
            <a:tailEnd/>
          </a:ln>
        </p:spPr>
      </p:pic>
      <p:pic>
        <p:nvPicPr>
          <p:cNvPr id="2" name="image4.png" descr="image4.png"/>
          <p:cNvPicPr>
            <a:picLocks noChangeAspect="1"/>
          </p:cNvPicPr>
          <p:nvPr userDrawn="1"/>
        </p:nvPicPr>
        <p:blipFill>
          <a:blip r:embed="rId3" cstate="screen"/>
          <a:stretch>
            <a:fillRect/>
          </a:stretch>
        </p:blipFill>
        <p:spPr>
          <a:xfrm>
            <a:off x="1139191" y="1143000"/>
            <a:ext cx="5461001" cy="566743"/>
          </a:xfrm>
          <a:prstGeom prst="rect">
            <a:avLst/>
          </a:prstGeom>
          <a:ln w="12700">
            <a:miter lim="400000"/>
            <a:headEnd/>
            <a:tailEnd/>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幻灯片标题"/>
          <p:cNvSpPr txBox="1">
            <a:spLocks noGrp="1"/>
          </p:cNvSpPr>
          <p:nvPr>
            <p:ph type="title" hasCustomPrompt="1"/>
          </p:nvPr>
        </p:nvSpPr>
        <p:spPr>
          <a:prstGeom prst="rect">
            <a:avLst/>
          </a:prstGeom>
        </p:spPr>
        <p:txBody>
          <a:bodyPr/>
          <a:lstStyle/>
          <a:p>
            <a:r>
              <a:t>幻灯片标题</a:t>
            </a:r>
          </a:p>
        </p:txBody>
      </p:sp>
      <p:sp>
        <p:nvSpPr>
          <p:cNvPr id="43" name="幻灯片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44" name="正文级别 1…"/>
          <p:cNvSpPr txBox="1">
            <a:spLocks noGrp="1"/>
          </p:cNvSpPr>
          <p:nvPr>
            <p:ph type="body" idx="1" hasCustomPrompt="1"/>
          </p:nvPr>
        </p:nvSpPr>
        <p:spPr>
          <a:prstGeom prst="rect">
            <a:avLst/>
          </a:prstGeom>
        </p:spPr>
        <p:txBody>
          <a:bodyPr/>
          <a:lstStyle/>
          <a:p>
            <a:r>
              <a:t>幻灯片项目符号文本</a:t>
            </a:r>
          </a:p>
          <a:p>
            <a:pPr lvl="1"/>
          </a:p>
          <a:p>
            <a:pPr lvl="2"/>
          </a:p>
          <a:p>
            <a:pPr lvl="3"/>
          </a:p>
          <a:p>
            <a:pPr lvl="4"/>
          </a:p>
        </p:txBody>
      </p:sp>
      <p:sp>
        <p:nvSpPr>
          <p:cNvPr id="4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2" name="正文级别 1…"/>
          <p:cNvSpPr txBox="1">
            <a:spLocks noGrp="1"/>
          </p:cNvSpPr>
          <p:nvPr>
            <p:ph type="body" idx="1" hasCustomPrompt="1"/>
          </p:nvPr>
        </p:nvSpPr>
        <p:spPr>
          <a:prstGeom prst="rect">
            <a:avLst/>
          </a:prstGeom>
        </p:spPr>
        <p:txBody>
          <a:bodyPr numCol="2" spcCol="1098550"/>
          <a:lstStyle/>
          <a:p>
            <a:r>
              <a:t>幻灯片项目符号文本</a:t>
            </a:r>
          </a:p>
          <a:p>
            <a:pPr lvl="1"/>
          </a:p>
          <a:p>
            <a:pPr lvl="2"/>
          </a:p>
          <a:p>
            <a:pPr lvl="3"/>
          </a:p>
          <a:p>
            <a:pPr lvl="4"/>
          </a:p>
        </p:txBody>
      </p:sp>
      <p:sp>
        <p:nvSpPr>
          <p:cNvPr id="5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0" name="幻灯片副标题"/>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61" name="正文级别 1…"/>
          <p:cNvSpPr txBox="1">
            <a:spLocks noGrp="1"/>
          </p:cNvSpPr>
          <p:nvPr>
            <p:ph type="body" sz="half" idx="1" hasCustomPrompt="1"/>
          </p:nvPr>
        </p:nvSpPr>
        <p:spPr>
          <a:xfrm>
            <a:off x="1206500" y="4248504"/>
            <a:ext cx="9779000" cy="8256630"/>
          </a:xfrm>
          <a:prstGeom prst="rect">
            <a:avLst/>
          </a:prstGeom>
        </p:spPr>
        <p:txBody>
          <a:bodyPr/>
          <a:lstStyle/>
          <a:p>
            <a:r>
              <a:t>幻灯片项目符号文本</a:t>
            </a:r>
          </a:p>
          <a:p>
            <a:pPr lvl="1"/>
          </a:p>
          <a:p>
            <a:pPr lvl="2"/>
          </a:p>
          <a:p>
            <a:pPr lvl="3"/>
          </a:p>
          <a:p>
            <a:pPr lvl="4"/>
          </a:p>
        </p:txBody>
      </p:sp>
      <p:sp>
        <p:nvSpPr>
          <p:cNvPr id="62" name="660384004_1290x1720.jpg"/>
          <p:cNvSpPr>
            <a:spLocks noGrp="1"/>
          </p:cNvSpPr>
          <p:nvPr>
            <p:ph type="pic" idx="22"/>
          </p:nvPr>
        </p:nvSpPr>
        <p:spPr>
          <a:xfrm>
            <a:off x="12192000" y="-407266"/>
            <a:ext cx="10916874" cy="14555832"/>
          </a:xfrm>
          <a:prstGeom prst="rect">
            <a:avLst/>
          </a:prstGeom>
        </p:spPr>
        <p:txBody>
          <a:bodyPr lIns="91439" tIns="45719" rIns="91439" bIns="45719">
            <a:noAutofit/>
          </a:bodyPr>
          <a:lstStyle/>
          <a:p/>
        </p:txBody>
      </p:sp>
      <p:sp>
        <p:nvSpPr>
          <p:cNvPr id="63" name="幻灯片标题"/>
          <p:cNvSpPr txBox="1">
            <a:spLocks noGrp="1"/>
          </p:cNvSpPr>
          <p:nvPr>
            <p:ph type="title" hasCustomPrompt="1"/>
          </p:nvPr>
        </p:nvSpPr>
        <p:spPr>
          <a:xfrm>
            <a:off x="1206500" y="1079500"/>
            <a:ext cx="9779000" cy="1435100"/>
          </a:xfrm>
          <a:prstGeom prst="rect">
            <a:avLst/>
          </a:prstGeom>
        </p:spPr>
        <p:txBody>
          <a:bodyPr/>
          <a:lstStyle/>
          <a:p>
            <a:r>
              <a:t>幻灯片标题</a:t>
            </a: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节">
    <p:spTree>
      <p:nvGrpSpPr>
        <p:cNvPr id="1" name=""/>
        <p:cNvGrpSpPr/>
        <p:nvPr/>
      </p:nvGrpSpPr>
      <p:grpSpPr>
        <a:xfrm>
          <a:off x="0" y="0"/>
          <a:ext cx="0" cy="0"/>
          <a:chOff x="0" y="0"/>
          <a:chExt cx="0" cy="0"/>
        </a:xfrm>
      </p:grpSpPr>
      <p:sp>
        <p:nvSpPr>
          <p:cNvPr id="71" name="章节标题"/>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t>章节标题</a:t>
            </a:r>
          </a:p>
        </p:txBody>
      </p:sp>
      <p:sp>
        <p:nvSpPr>
          <p:cNvPr id="72" name="幻灯片编号"/>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79" name="幻灯片标题"/>
          <p:cNvSpPr txBox="1">
            <a:spLocks noGrp="1"/>
          </p:cNvSpPr>
          <p:nvPr>
            <p:ph type="title" hasCustomPrompt="1"/>
          </p:nvPr>
        </p:nvSpPr>
        <p:spPr>
          <a:xfrm>
            <a:off x="1206500" y="1079500"/>
            <a:ext cx="21971000" cy="1434949"/>
          </a:xfrm>
          <a:prstGeom prst="rect">
            <a:avLst/>
          </a:prstGeom>
        </p:spPr>
        <p:txBody>
          <a:bodyPr/>
          <a:lstStyle/>
          <a:p>
            <a:r>
              <a:t>幻灯片标题</a:t>
            </a:r>
          </a:p>
        </p:txBody>
      </p:sp>
      <p:sp>
        <p:nvSpPr>
          <p:cNvPr id="80" name="幻灯片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8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议程">
    <p:spTree>
      <p:nvGrpSpPr>
        <p:cNvPr id="1" name=""/>
        <p:cNvGrpSpPr/>
        <p:nvPr/>
      </p:nvGrpSpPr>
      <p:grpSpPr>
        <a:xfrm>
          <a:off x="0" y="0"/>
          <a:ext cx="0" cy="0"/>
          <a:chOff x="0" y="0"/>
          <a:chExt cx="0" cy="0"/>
        </a:xfrm>
      </p:grpSpPr>
      <p:sp>
        <p:nvSpPr>
          <p:cNvPr id="88" name="议程标题"/>
          <p:cNvSpPr txBox="1">
            <a:spLocks noGrp="1"/>
          </p:cNvSpPr>
          <p:nvPr>
            <p:ph type="title" hasCustomPrompt="1"/>
          </p:nvPr>
        </p:nvSpPr>
        <p:spPr>
          <a:xfrm>
            <a:off x="1206500" y="1079500"/>
            <a:ext cx="21971000" cy="1435100"/>
          </a:xfrm>
          <a:prstGeom prst="rect">
            <a:avLst/>
          </a:prstGeom>
        </p:spPr>
        <p:txBody>
          <a:bodyPr/>
          <a:lstStyle/>
          <a:p>
            <a:r>
              <a:t>议程标题</a:t>
            </a:r>
          </a:p>
        </p:txBody>
      </p:sp>
      <p:sp>
        <p:nvSpPr>
          <p:cNvPr id="89" name="议程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议程副标题</a:t>
            </a:r>
          </a:p>
        </p:txBody>
      </p:sp>
      <p:sp>
        <p:nvSpPr>
          <p:cNvPr id="90" name="正文级别 1…"/>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议程主题</a:t>
            </a:r>
          </a:p>
          <a:p>
            <a:pPr lvl="1"/>
          </a:p>
          <a:p>
            <a:pPr lvl="2"/>
          </a:p>
          <a:p>
            <a:pPr lvl="3"/>
          </a:p>
          <a:p>
            <a:pPr lvl="4"/>
          </a:p>
        </p:txBody>
      </p:sp>
      <p:sp>
        <p:nvSpPr>
          <p:cNvPr id="9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5" Type="http://schemas.openxmlformats.org/officeDocument/2006/relationships/theme" Target="../theme/theme2.xml"/><Relationship Id="rId14" Type="http://schemas.openxmlformats.org/officeDocument/2006/relationships/image" Target="../media/image5.jpeg"/><Relationship Id="rId13" Type="http://schemas.openxmlformats.org/officeDocument/2006/relationships/image" Target="../media/image4.png"/><Relationship Id="rId12" Type="http://schemas.openxmlformats.org/officeDocument/2006/relationships/slideLayout" Target="../slideLayouts/slideLayout32.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6" Type="http://schemas.openxmlformats.org/officeDocument/2006/relationships/theme" Target="../theme/theme3.xml"/><Relationship Id="rId5" Type="http://schemas.openxmlformats.org/officeDocument/2006/relationships/slideLayout" Target="../slideLayouts/slideLayout37.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幻灯片标题"/>
          <p:cNvSpPr txBox="1">
            <a:spLocks noGrp="1"/>
          </p:cNvSpPr>
          <p:nvPr>
            <p:ph type="title" hasCustomPrompt="1"/>
          </p:nvPr>
        </p:nvSpPr>
        <p:spPr>
          <a:xfrm>
            <a:off x="1206500" y="1079500"/>
            <a:ext cx="21971000" cy="1433163"/>
          </a:xfrm>
          <a:prstGeom prst="rect">
            <a:avLst/>
          </a:prstGeom>
          <a:ln w="12700">
            <a:miter lim="400000"/>
          </a:ln>
        </p:spPr>
        <p:txBody>
          <a:bodyPr lIns="50800" tIns="50800" rIns="50800" bIns="50800">
            <a:normAutofit/>
          </a:bodyPr>
          <a:lstStyle/>
          <a:p>
            <a:r>
              <a:t>幻灯片标题</a:t>
            </a:r>
          </a:p>
        </p:txBody>
      </p:sp>
      <p:sp>
        <p:nvSpPr>
          <p:cNvPr id="3" name="正文级别 1…"/>
          <p:cNvSpPr txBox="1">
            <a:spLocks noGrp="1"/>
          </p:cNvSpPr>
          <p:nvPr>
            <p:ph type="body" idx="1" hasCustomPrompt="1"/>
          </p:nvPr>
        </p:nvSpPr>
        <p:spPr>
          <a:xfrm>
            <a:off x="1206500" y="4248504"/>
            <a:ext cx="21971000" cy="8256012"/>
          </a:xfrm>
          <a:prstGeom prst="rect">
            <a:avLst/>
          </a:prstGeom>
          <a:ln w="12700">
            <a:miter lim="400000"/>
          </a:ln>
        </p:spPr>
        <p:txBody>
          <a:bodyPr lIns="50800" tIns="50800" rIns="50800" bIns="50800">
            <a:normAutofit/>
          </a:bodyPr>
          <a:lstStyle/>
          <a:p>
            <a:r>
              <a:t>幻灯片项目符号文本</a:t>
            </a:r>
          </a:p>
          <a:p>
            <a:pPr lvl="1"/>
          </a:p>
          <a:p>
            <a:pPr lvl="2"/>
          </a:p>
          <a:p>
            <a:pPr lvl="3"/>
          </a:p>
          <a:p>
            <a:pPr lvl="4"/>
          </a:p>
        </p:txBody>
      </p:sp>
      <p:sp>
        <p:nvSpPr>
          <p:cNvPr id="4" name="幻灯片编号"/>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indent="0" algn="ctr" defTabSz="584200">
              <a:defRPr sz="1800"/>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ransition spd="med"/>
  <p:txStyles>
    <p:titleStyle>
      <a:lvl1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1pPr>
      <a:lvl2pPr marL="0" marR="0" indent="457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2pPr>
      <a:lvl3pPr marL="0" marR="0" indent="914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3pPr>
      <a:lvl4pPr marL="0" marR="0" indent="1371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4pPr>
      <a:lvl5pPr marL="0" marR="0" indent="18288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5pPr>
      <a:lvl6pPr marL="0" marR="0" indent="22860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6pPr>
      <a:lvl7pPr marL="0" marR="0" indent="2743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7pPr>
      <a:lvl8pPr marL="0" marR="0" indent="3200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8pPr>
      <a:lvl9pPr marL="0" marR="0" indent="3657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9pPr>
    </p:titleStyle>
    <p:bodyStyle>
      <a:lvl1pPr marL="609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1pPr>
      <a:lvl2pPr marL="1219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2pPr>
      <a:lvl3pPr marL="1828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3pPr>
      <a:lvl4pPr marL="2438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4pPr>
      <a:lvl5pPr marL="30480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5pPr>
      <a:lvl6pPr marL="3657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6pPr>
      <a:lvl7pPr marL="4267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7pPr>
      <a:lvl8pPr marL="4876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8pPr>
      <a:lvl9pPr marL="5486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9pPr>
    </p:bodyStyle>
    <p:other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FIT2CLOUD飞致云 logo 蓝色 无空白.png" descr="FIT2CLOUD飞致云 logo 蓝色 无空白.png"/>
          <p:cNvPicPr>
            <a:picLocks noChangeAspect="1"/>
          </p:cNvPicPr>
          <p:nvPr/>
        </p:nvPicPr>
        <p:blipFill>
          <a:blip r:embed="rId13"/>
          <a:stretch>
            <a:fillRect/>
          </a:stretch>
        </p:blipFill>
        <p:spPr>
          <a:xfrm>
            <a:off x="986791" y="990600"/>
            <a:ext cx="5461001" cy="566743"/>
          </a:xfrm>
          <a:prstGeom prst="rect">
            <a:avLst/>
          </a:prstGeom>
          <a:ln w="12700">
            <a:miter lim="400000"/>
            <a:headEnd/>
            <a:tailEnd/>
          </a:ln>
        </p:spPr>
      </p:pic>
      <p:pic>
        <p:nvPicPr>
          <p:cNvPr id="3" name="图片 2" descr="图片 2"/>
          <p:cNvPicPr>
            <a:picLocks noChangeAspect="1"/>
          </p:cNvPicPr>
          <p:nvPr/>
        </p:nvPicPr>
        <p:blipFill>
          <a:blip r:embed="rId14"/>
          <a:stretch>
            <a:fillRect/>
          </a:stretch>
        </p:blipFill>
        <p:spPr>
          <a:xfrm>
            <a:off x="0" y="2540"/>
            <a:ext cx="24392890" cy="13713461"/>
          </a:xfrm>
          <a:prstGeom prst="rect">
            <a:avLst/>
          </a:prstGeom>
          <a:ln w="12700">
            <a:miter lim="400000"/>
            <a:headEnd/>
            <a:tailEnd/>
          </a:ln>
        </p:spPr>
      </p:pic>
      <p:pic>
        <p:nvPicPr>
          <p:cNvPr id="4" name="FIT2CLOUD飞致云 logo 蓝色 无空白.png" descr="FIT2CLOUD飞致云 logo 蓝色 无空白.png"/>
          <p:cNvPicPr>
            <a:picLocks noChangeAspect="1"/>
          </p:cNvPicPr>
          <p:nvPr/>
        </p:nvPicPr>
        <p:blipFill>
          <a:blip r:embed="rId13"/>
          <a:stretch>
            <a:fillRect/>
          </a:stretch>
        </p:blipFill>
        <p:spPr>
          <a:xfrm>
            <a:off x="986791" y="990600"/>
            <a:ext cx="5461001" cy="566743"/>
          </a:xfrm>
          <a:prstGeom prst="rect">
            <a:avLst/>
          </a:prstGeom>
          <a:ln w="12700">
            <a:miter lim="400000"/>
            <a:headEnd/>
            <a:tailEnd/>
          </a:ln>
        </p:spPr>
      </p:pic>
      <p:sp>
        <p:nvSpPr>
          <p:cNvPr id="5" name="标题文本"/>
          <p:cNvSpPr txBox="1">
            <a:spLocks noGrp="1"/>
          </p:cNvSpPr>
          <p:nvPr>
            <p:ph type="title"/>
          </p:nvPr>
        </p:nvSpPr>
        <p:spPr>
          <a:xfrm>
            <a:off x="4387453" y="357187"/>
            <a:ext cx="15609094" cy="3036095"/>
          </a:xfrm>
          <a:prstGeom prst="rect">
            <a:avLst/>
          </a:prstGeom>
          <a:ln w="12700">
            <a:miter lim="400000"/>
          </a:ln>
        </p:spPr>
        <p:txBody>
          <a:bodyPr lIns="71437" tIns="71437" rIns="71437" bIns="71437" anchor="ctr">
            <a:normAutofit/>
          </a:bodyPr>
          <a:lstStyle/>
          <a:p>
            <a:r>
              <a:t>标题文本</a:t>
            </a:r>
          </a:p>
        </p:txBody>
      </p:sp>
      <p:sp>
        <p:nvSpPr>
          <p:cNvPr id="6" name="正文级别 1…"/>
          <p:cNvSpPr txBox="1">
            <a:spLocks noGrp="1"/>
          </p:cNvSpPr>
          <p:nvPr>
            <p:ph type="body" idx="1"/>
          </p:nvPr>
        </p:nvSpPr>
        <p:spPr>
          <a:xfrm>
            <a:off x="4387453" y="3643312"/>
            <a:ext cx="15609094" cy="8840392"/>
          </a:xfrm>
          <a:prstGeom prst="rect">
            <a:avLst/>
          </a:prstGeom>
          <a:ln w="12700">
            <a:miter lim="400000"/>
          </a:ln>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7" name="幻灯片编号"/>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transition spd="med"/>
  <p:txStyles>
    <p:titleStyle>
      <a:lvl1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1pPr>
      <a:lvl2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2pPr>
      <a:lvl3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3pPr>
      <a:lvl4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4pPr>
      <a:lvl5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5pPr>
      <a:lvl6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6pPr>
      <a:lvl7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7pPr>
      <a:lvl8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8pPr>
      <a:lvl9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9pPr>
    </p:titleStyle>
    <p:bodyStyle>
      <a:lvl1pPr marL="610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1pPr>
      <a:lvl2pPr marL="1055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2pPr>
      <a:lvl3pPr marL="1499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3pPr>
      <a:lvl4pPr marL="1944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4pPr>
      <a:lvl5pPr marL="2388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5pPr>
      <a:lvl6pPr marL="2833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6pPr>
      <a:lvl7pPr marL="3277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7pPr>
      <a:lvl8pPr marL="3722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8pPr>
      <a:lvl9pPr marL="4166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9pPr>
    </p:bodyStyle>
    <p:otherStyle>
      <a:lvl1pPr marL="0" marR="0" indent="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transition spd="med"/>
  <p:txStyles>
    <p:titleStyle>
      <a:lvl1pPr marL="0" marR="0" indent="0" algn="l" defTabSz="2438400" rtl="0" latinLnBrk="0">
        <a:lnSpc>
          <a:spcPct val="80000"/>
        </a:lnSpc>
        <a:spcBef>
          <a:spcPts val="0"/>
        </a:spcBef>
        <a:spcAft>
          <a:spcPts val="0"/>
        </a:spcAft>
        <a:buClrTx/>
        <a:buSzTx/>
        <a:buFontTx/>
        <a:buNone/>
        <a:defRPr sz="8500" b="0" i="0" u="none" strike="noStrike" cap="none" spc="-170" baseline="0">
          <a:solidFill>
            <a:srgbClr val="000000"/>
          </a:solidFill>
          <a:uFillTx/>
          <a:latin typeface="Alibaba PuHuiTi 3.0 55 Regular" pitchFamily="18" charset="-122"/>
          <a:ea typeface="Alibaba PuHuiTi 3.0 55 Regular" pitchFamily="18" charset="-122"/>
          <a:cs typeface="Alibaba PuHuiTi 3.0 55 Regular" pitchFamily="18" charset="-122"/>
          <a:sym typeface="Helvetica Neue" panose="02000503000000020004"/>
        </a:defRPr>
      </a:lvl1pPr>
      <a:lvl2pPr marL="0" marR="0" indent="457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2pPr>
      <a:lvl3pPr marL="0" marR="0" indent="914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3pPr>
      <a:lvl4pPr marL="0" marR="0" indent="1371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4pPr>
      <a:lvl5pPr marL="0" marR="0" indent="18288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5pPr>
      <a:lvl6pPr marL="0" marR="0" indent="22860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6pPr>
      <a:lvl7pPr marL="0" marR="0" indent="2743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7pPr>
      <a:lvl8pPr marL="0" marR="0" indent="3200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8pPr>
      <a:lvl9pPr marL="0" marR="0" indent="3657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9pPr>
    </p:titleStyle>
    <p:bodyStyle>
      <a:lvl1pPr marL="609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Alibaba PuHuiTi 3.0 55 Regular" pitchFamily="18" charset="-122"/>
          <a:ea typeface="Alibaba PuHuiTi 3.0 55 Regular" pitchFamily="18" charset="-122"/>
          <a:cs typeface="Alibaba PuHuiTi 3.0 55 Regular" pitchFamily="18" charset="-122"/>
          <a:sym typeface="Helvetica Neue" panose="02000503000000020004"/>
        </a:defRPr>
      </a:lvl1pPr>
      <a:lvl2pPr marL="1219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Alibaba PuHuiTi 3.0 55 Regular" pitchFamily="18" charset="-122"/>
          <a:ea typeface="Alibaba PuHuiTi 3.0 55 Regular" pitchFamily="18" charset="-122"/>
          <a:cs typeface="Alibaba PuHuiTi 3.0 55 Regular" pitchFamily="18" charset="-122"/>
          <a:sym typeface="Helvetica Neue" panose="02000503000000020004"/>
        </a:defRPr>
      </a:lvl2pPr>
      <a:lvl3pPr marL="1828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Alibaba PuHuiTi 3.0 55 Regular" pitchFamily="18" charset="-122"/>
          <a:ea typeface="Alibaba PuHuiTi 3.0 55 Regular" pitchFamily="18" charset="-122"/>
          <a:cs typeface="Alibaba PuHuiTi 3.0 55 Regular" pitchFamily="18" charset="-122"/>
          <a:sym typeface="Helvetica Neue" panose="02000503000000020004"/>
        </a:defRPr>
      </a:lvl3pPr>
      <a:lvl4pPr marL="2438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Alibaba PuHuiTi 3.0 55 Regular" pitchFamily="18" charset="-122"/>
          <a:ea typeface="Alibaba PuHuiTi 3.0 55 Regular" pitchFamily="18" charset="-122"/>
          <a:cs typeface="Alibaba PuHuiTi 3.0 55 Regular" pitchFamily="18" charset="-122"/>
          <a:sym typeface="Helvetica Neue" panose="02000503000000020004"/>
        </a:defRPr>
      </a:lvl4pPr>
      <a:lvl5pPr marL="30480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Alibaba PuHuiTi 3.0 55 Regular" pitchFamily="18" charset="-122"/>
          <a:ea typeface="Alibaba PuHuiTi 3.0 55 Regular" pitchFamily="18" charset="-122"/>
          <a:cs typeface="Alibaba PuHuiTi 3.0 55 Regular" pitchFamily="18" charset="-122"/>
          <a:sym typeface="Helvetica Neue" panose="02000503000000020004"/>
        </a:defRPr>
      </a:lvl5pPr>
      <a:lvl6pPr marL="3657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6pPr>
      <a:lvl7pPr marL="4267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7pPr>
      <a:lvl8pPr marL="4876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8pPr>
      <a:lvl9pPr marL="5486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9pPr>
    </p:bodyStyle>
    <p:other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6.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33.png"/><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s>
</file>

<file path=ppt/slides/_rels/slide11.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9" Type="http://schemas.openxmlformats.org/officeDocument/2006/relationships/notesSlide" Target="../notesSlides/notesSlide2.xml"/><Relationship Id="rId28" Type="http://schemas.openxmlformats.org/officeDocument/2006/relationships/slideLayout" Target="../slideLayouts/slideLayout17.xml"/><Relationship Id="rId27" Type="http://schemas.openxmlformats.org/officeDocument/2006/relationships/tags" Target="../tags/tag94.xml"/><Relationship Id="rId26" Type="http://schemas.openxmlformats.org/officeDocument/2006/relationships/tags" Target="../tags/tag93.xml"/><Relationship Id="rId25" Type="http://schemas.openxmlformats.org/officeDocument/2006/relationships/tags" Target="../tags/tag92.xml"/><Relationship Id="rId24" Type="http://schemas.openxmlformats.org/officeDocument/2006/relationships/tags" Target="../tags/tag91.xml"/><Relationship Id="rId23" Type="http://schemas.openxmlformats.org/officeDocument/2006/relationships/tags" Target="../tags/tag90.xml"/><Relationship Id="rId22" Type="http://schemas.openxmlformats.org/officeDocument/2006/relationships/tags" Target="../tags/tag89.xml"/><Relationship Id="rId21" Type="http://schemas.openxmlformats.org/officeDocument/2006/relationships/tags" Target="../tags/tag88.xml"/><Relationship Id="rId20" Type="http://schemas.openxmlformats.org/officeDocument/2006/relationships/tags" Target="../tags/tag87.xml"/><Relationship Id="rId2" Type="http://schemas.openxmlformats.org/officeDocument/2006/relationships/tags" Target="../tags/tag69.xml"/><Relationship Id="rId19" Type="http://schemas.openxmlformats.org/officeDocument/2006/relationships/tags" Target="../tags/tag86.xml"/><Relationship Id="rId18" Type="http://schemas.openxmlformats.org/officeDocument/2006/relationships/tags" Target="../tags/tag85.xml"/><Relationship Id="rId17" Type="http://schemas.openxmlformats.org/officeDocument/2006/relationships/tags" Target="../tags/tag84.xml"/><Relationship Id="rId16" Type="http://schemas.openxmlformats.org/officeDocument/2006/relationships/tags" Target="../tags/tag83.xml"/><Relationship Id="rId15" Type="http://schemas.openxmlformats.org/officeDocument/2006/relationships/tags" Target="../tags/tag82.xml"/><Relationship Id="rId14" Type="http://schemas.openxmlformats.org/officeDocument/2006/relationships/tags" Target="../tags/tag81.xml"/><Relationship Id="rId13" Type="http://schemas.openxmlformats.org/officeDocument/2006/relationships/tags" Target="../tags/tag80.xml"/><Relationship Id="rId12" Type="http://schemas.openxmlformats.org/officeDocument/2006/relationships/tags" Target="../tags/tag79.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tags" Target="../tags/tag68.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7.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image" Target="../media/image34.png"/><Relationship Id="rId1" Type="http://schemas.openxmlformats.org/officeDocument/2006/relationships/tags" Target="../tags/tag95.xml"/></Relationships>
</file>

<file path=ppt/slides/_rels/slide13.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tags" Target="../tags/tag105.xml"/><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3" Type="http://schemas.openxmlformats.org/officeDocument/2006/relationships/slideLayout" Target="../slideLayouts/slideLayout18.xml"/><Relationship Id="rId12" Type="http://schemas.openxmlformats.org/officeDocument/2006/relationships/tags" Target="../tags/tag109.xml"/><Relationship Id="rId11" Type="http://schemas.openxmlformats.org/officeDocument/2006/relationships/tags" Target="../tags/tag108.xml"/><Relationship Id="rId10" Type="http://schemas.openxmlformats.org/officeDocument/2006/relationships/tags" Target="../tags/tag107.xml"/><Relationship Id="rId1" Type="http://schemas.openxmlformats.org/officeDocument/2006/relationships/tags" Target="../tags/tag98.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7.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image" Target="../media/image12.jpeg"/><Relationship Id="rId1" Type="http://schemas.openxmlformats.org/officeDocument/2006/relationships/tags" Target="../tags/tag110.xml"/></Relationships>
</file>

<file path=ppt/slides/_rels/slide15.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1" Type="http://schemas.openxmlformats.org/officeDocument/2006/relationships/notesSlide" Target="../notesSlides/notesSlide5.xml"/><Relationship Id="rId10" Type="http://schemas.openxmlformats.org/officeDocument/2006/relationships/slideLayout" Target="../slideLayouts/slideLayout1.xml"/><Relationship Id="rId1" Type="http://schemas.openxmlformats.org/officeDocument/2006/relationships/tags" Target="../tags/tag114.xml"/></Relationships>
</file>

<file path=ppt/slides/_rels/slide16.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0" Type="http://schemas.openxmlformats.org/officeDocument/2006/relationships/slideLayout" Target="../slideLayouts/slideLayout17.xml"/><Relationship Id="rId2" Type="http://schemas.openxmlformats.org/officeDocument/2006/relationships/tags" Target="../tags/tag124.xml"/><Relationship Id="rId19" Type="http://schemas.openxmlformats.org/officeDocument/2006/relationships/tags" Target="../tags/tag141.xml"/><Relationship Id="rId18" Type="http://schemas.openxmlformats.org/officeDocument/2006/relationships/tags" Target="../tags/tag140.xml"/><Relationship Id="rId17" Type="http://schemas.openxmlformats.org/officeDocument/2006/relationships/tags" Target="../tags/tag139.xml"/><Relationship Id="rId16" Type="http://schemas.openxmlformats.org/officeDocument/2006/relationships/tags" Target="../tags/tag138.xml"/><Relationship Id="rId15" Type="http://schemas.openxmlformats.org/officeDocument/2006/relationships/tags" Target="../tags/tag137.xml"/><Relationship Id="rId14" Type="http://schemas.openxmlformats.org/officeDocument/2006/relationships/tags" Target="../tags/tag136.xml"/><Relationship Id="rId13" Type="http://schemas.openxmlformats.org/officeDocument/2006/relationships/tags" Target="../tags/tag135.xml"/><Relationship Id="rId12" Type="http://schemas.openxmlformats.org/officeDocument/2006/relationships/tags" Target="../tags/tag134.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tags" Target="../tags/tag123.xml"/></Relationships>
</file>

<file path=ppt/slides/_rels/slide17.xml.rels><?xml version="1.0" encoding="UTF-8" standalone="yes"?>
<Relationships xmlns="http://schemas.openxmlformats.org/package/2006/relationships"><Relationship Id="rId9" Type="http://schemas.openxmlformats.org/officeDocument/2006/relationships/tags" Target="../tags/tag150.xml"/><Relationship Id="rId8" Type="http://schemas.openxmlformats.org/officeDocument/2006/relationships/tags" Target="../tags/tag149.xml"/><Relationship Id="rId7" Type="http://schemas.openxmlformats.org/officeDocument/2006/relationships/tags" Target="../tags/tag148.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3" Type="http://schemas.openxmlformats.org/officeDocument/2006/relationships/slideLayout" Target="../slideLayouts/slideLayout18.xml"/><Relationship Id="rId12" Type="http://schemas.openxmlformats.org/officeDocument/2006/relationships/tags" Target="../tags/tag153.xml"/><Relationship Id="rId11" Type="http://schemas.openxmlformats.org/officeDocument/2006/relationships/tags" Target="../tags/tag152.xml"/><Relationship Id="rId10" Type="http://schemas.openxmlformats.org/officeDocument/2006/relationships/tags" Target="../tags/tag151.xml"/><Relationship Id="rId1" Type="http://schemas.openxmlformats.org/officeDocument/2006/relationships/tags" Target="../tags/tag142.xml"/></Relationships>
</file>

<file path=ppt/slides/_rels/slide18.xml.rels><?xml version="1.0" encoding="UTF-8" standalone="yes"?>
<Relationships xmlns="http://schemas.openxmlformats.org/package/2006/relationships"><Relationship Id="rId9" Type="http://schemas.openxmlformats.org/officeDocument/2006/relationships/tags" Target="../tags/tag162.xml"/><Relationship Id="rId8" Type="http://schemas.openxmlformats.org/officeDocument/2006/relationships/tags" Target="../tags/tag161.xml"/><Relationship Id="rId7" Type="http://schemas.openxmlformats.org/officeDocument/2006/relationships/tags" Target="../tags/tag160.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9" Type="http://schemas.openxmlformats.org/officeDocument/2006/relationships/slideLayout" Target="../slideLayouts/slideLayout17.xml"/><Relationship Id="rId18" Type="http://schemas.openxmlformats.org/officeDocument/2006/relationships/tags" Target="../tags/tag171.xml"/><Relationship Id="rId17" Type="http://schemas.openxmlformats.org/officeDocument/2006/relationships/tags" Target="../tags/tag170.xml"/><Relationship Id="rId16" Type="http://schemas.openxmlformats.org/officeDocument/2006/relationships/tags" Target="../tags/tag169.xml"/><Relationship Id="rId15" Type="http://schemas.openxmlformats.org/officeDocument/2006/relationships/tags" Target="../tags/tag168.xml"/><Relationship Id="rId14" Type="http://schemas.openxmlformats.org/officeDocument/2006/relationships/tags" Target="../tags/tag167.xml"/><Relationship Id="rId13" Type="http://schemas.openxmlformats.org/officeDocument/2006/relationships/tags" Target="../tags/tag166.xml"/><Relationship Id="rId12" Type="http://schemas.openxmlformats.org/officeDocument/2006/relationships/tags" Target="../tags/tag165.xml"/><Relationship Id="rId11" Type="http://schemas.openxmlformats.org/officeDocument/2006/relationships/tags" Target="../tags/tag164.xml"/><Relationship Id="rId10" Type="http://schemas.openxmlformats.org/officeDocument/2006/relationships/tags" Target="../tags/tag163.xml"/><Relationship Id="rId1" Type="http://schemas.openxmlformats.org/officeDocument/2006/relationships/tags" Target="../tags/tag154.xml"/></Relationships>
</file>

<file path=ppt/slides/_rels/slide19.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tags" Target="../tags/tag173.xml"/><Relationship Id="rId13" Type="http://schemas.openxmlformats.org/officeDocument/2006/relationships/slideLayout" Target="../slideLayouts/slideLayout18.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tags" Target="../tags/tag172.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3" Type="http://schemas.openxmlformats.org/officeDocument/2006/relationships/slideLayout" Target="../slideLayouts/slideLayout18.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tags" Target="../tags/tag186.xml"/><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image" Target="../media/image35.jpe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tags" Target="../tags/tag189.xml"/><Relationship Id="rId2" Type="http://schemas.openxmlformats.org/officeDocument/2006/relationships/tags" Target="../tags/tag188.xml"/><Relationship Id="rId1" Type="http://schemas.openxmlformats.org/officeDocument/2006/relationships/tags" Target="../tags/tag187.xml"/></Relationships>
</file>

<file path=ppt/slides/_rels/slide22.xml.rels><?xml version="1.0" encoding="UTF-8" standalone="yes"?>
<Relationships xmlns="http://schemas.openxmlformats.org/package/2006/relationships"><Relationship Id="rId9" Type="http://schemas.openxmlformats.org/officeDocument/2006/relationships/tags" Target="../tags/tag198.xml"/><Relationship Id="rId8" Type="http://schemas.openxmlformats.org/officeDocument/2006/relationships/tags" Target="../tags/tag197.xml"/><Relationship Id="rId7" Type="http://schemas.openxmlformats.org/officeDocument/2006/relationships/tags" Target="../tags/tag196.xml"/><Relationship Id="rId6" Type="http://schemas.openxmlformats.org/officeDocument/2006/relationships/tags" Target="../tags/tag195.xml"/><Relationship Id="rId5" Type="http://schemas.openxmlformats.org/officeDocument/2006/relationships/tags" Target="../tags/tag194.xml"/><Relationship Id="rId4" Type="http://schemas.openxmlformats.org/officeDocument/2006/relationships/tags" Target="../tags/tag193.xml"/><Relationship Id="rId3" Type="http://schemas.openxmlformats.org/officeDocument/2006/relationships/tags" Target="../tags/tag192.xml"/><Relationship Id="rId2" Type="http://schemas.openxmlformats.org/officeDocument/2006/relationships/tags" Target="../tags/tag191.xml"/><Relationship Id="rId18" Type="http://schemas.openxmlformats.org/officeDocument/2006/relationships/slideLayout" Target="../slideLayouts/slideLayout17.xml"/><Relationship Id="rId17" Type="http://schemas.openxmlformats.org/officeDocument/2006/relationships/image" Target="../media/image17.png"/><Relationship Id="rId16" Type="http://schemas.openxmlformats.org/officeDocument/2006/relationships/tags" Target="../tags/tag203.xml"/><Relationship Id="rId15" Type="http://schemas.openxmlformats.org/officeDocument/2006/relationships/image" Target="../media/image15.png"/><Relationship Id="rId14" Type="http://schemas.openxmlformats.org/officeDocument/2006/relationships/tags" Target="../tags/tag202.xml"/><Relationship Id="rId13" Type="http://schemas.openxmlformats.org/officeDocument/2006/relationships/image" Target="../media/image13.png"/><Relationship Id="rId12" Type="http://schemas.openxmlformats.org/officeDocument/2006/relationships/tags" Target="../tags/tag201.xml"/><Relationship Id="rId11" Type="http://schemas.openxmlformats.org/officeDocument/2006/relationships/tags" Target="../tags/tag200.xml"/><Relationship Id="rId10" Type="http://schemas.openxmlformats.org/officeDocument/2006/relationships/tags" Target="../tags/tag199.xml"/><Relationship Id="rId1" Type="http://schemas.openxmlformats.org/officeDocument/2006/relationships/tags" Target="../tags/tag190.xml"/></Relationships>
</file>

<file path=ppt/slides/_rels/slide23.xml.rels><?xml version="1.0" encoding="UTF-8" standalone="yes"?>
<Relationships xmlns="http://schemas.openxmlformats.org/package/2006/relationships"><Relationship Id="rId9" Type="http://schemas.openxmlformats.org/officeDocument/2006/relationships/tags" Target="../tags/tag212.xml"/><Relationship Id="rId8" Type="http://schemas.openxmlformats.org/officeDocument/2006/relationships/tags" Target="../tags/tag211.xml"/><Relationship Id="rId7" Type="http://schemas.openxmlformats.org/officeDocument/2006/relationships/tags" Target="../tags/tag210.xml"/><Relationship Id="rId6" Type="http://schemas.openxmlformats.org/officeDocument/2006/relationships/tags" Target="../tags/tag209.xml"/><Relationship Id="rId5" Type="http://schemas.openxmlformats.org/officeDocument/2006/relationships/tags" Target="../tags/tag208.xml"/><Relationship Id="rId4" Type="http://schemas.openxmlformats.org/officeDocument/2006/relationships/tags" Target="../tags/tag207.xml"/><Relationship Id="rId3" Type="http://schemas.openxmlformats.org/officeDocument/2006/relationships/tags" Target="../tags/tag206.xml"/><Relationship Id="rId2" Type="http://schemas.openxmlformats.org/officeDocument/2006/relationships/tags" Target="../tags/tag205.xml"/><Relationship Id="rId13" Type="http://schemas.openxmlformats.org/officeDocument/2006/relationships/slideLayout" Target="../slideLayouts/slideLayout18.xml"/><Relationship Id="rId12" Type="http://schemas.openxmlformats.org/officeDocument/2006/relationships/tags" Target="../tags/tag215.xml"/><Relationship Id="rId11" Type="http://schemas.openxmlformats.org/officeDocument/2006/relationships/tags" Target="../tags/tag214.xml"/><Relationship Id="rId10" Type="http://schemas.openxmlformats.org/officeDocument/2006/relationships/tags" Target="../tags/tag213.xml"/><Relationship Id="rId1" Type="http://schemas.openxmlformats.org/officeDocument/2006/relationships/tags" Target="../tags/tag204.xml"/></Relationships>
</file>

<file path=ppt/slides/_rels/slide24.xml.rels><?xml version="1.0" encoding="UTF-8" standalone="yes"?>
<Relationships xmlns="http://schemas.openxmlformats.org/package/2006/relationships"><Relationship Id="rId9" Type="http://schemas.openxmlformats.org/officeDocument/2006/relationships/tags" Target="../tags/tag224.xml"/><Relationship Id="rId8" Type="http://schemas.openxmlformats.org/officeDocument/2006/relationships/tags" Target="../tags/tag223.xml"/><Relationship Id="rId7" Type="http://schemas.openxmlformats.org/officeDocument/2006/relationships/tags" Target="../tags/tag222.xml"/><Relationship Id="rId6" Type="http://schemas.openxmlformats.org/officeDocument/2006/relationships/tags" Target="../tags/tag221.xml"/><Relationship Id="rId50" Type="http://schemas.openxmlformats.org/officeDocument/2006/relationships/slideLayout" Target="../slideLayouts/slideLayout17.xml"/><Relationship Id="rId5" Type="http://schemas.openxmlformats.org/officeDocument/2006/relationships/tags" Target="../tags/tag220.xml"/><Relationship Id="rId49" Type="http://schemas.openxmlformats.org/officeDocument/2006/relationships/image" Target="../media/image40.png"/><Relationship Id="rId48" Type="http://schemas.openxmlformats.org/officeDocument/2006/relationships/tags" Target="../tags/tag259.xml"/><Relationship Id="rId47" Type="http://schemas.openxmlformats.org/officeDocument/2006/relationships/image" Target="../media/image39.png"/><Relationship Id="rId46" Type="http://schemas.openxmlformats.org/officeDocument/2006/relationships/tags" Target="../tags/tag258.xml"/><Relationship Id="rId45" Type="http://schemas.openxmlformats.org/officeDocument/2006/relationships/image" Target="../media/image38.png"/><Relationship Id="rId44" Type="http://schemas.openxmlformats.org/officeDocument/2006/relationships/tags" Target="../tags/tag257.xml"/><Relationship Id="rId43" Type="http://schemas.openxmlformats.org/officeDocument/2006/relationships/image" Target="../media/image37.png"/><Relationship Id="rId42" Type="http://schemas.openxmlformats.org/officeDocument/2006/relationships/tags" Target="../tags/tag256.xml"/><Relationship Id="rId41" Type="http://schemas.openxmlformats.org/officeDocument/2006/relationships/image" Target="../media/image36.png"/><Relationship Id="rId40" Type="http://schemas.openxmlformats.org/officeDocument/2006/relationships/tags" Target="../tags/tag255.xml"/><Relationship Id="rId4" Type="http://schemas.openxmlformats.org/officeDocument/2006/relationships/tags" Target="../tags/tag219.xml"/><Relationship Id="rId39" Type="http://schemas.openxmlformats.org/officeDocument/2006/relationships/tags" Target="../tags/tag254.xml"/><Relationship Id="rId38" Type="http://schemas.openxmlformats.org/officeDocument/2006/relationships/tags" Target="../tags/tag253.xml"/><Relationship Id="rId37" Type="http://schemas.openxmlformats.org/officeDocument/2006/relationships/tags" Target="../tags/tag252.xml"/><Relationship Id="rId36" Type="http://schemas.openxmlformats.org/officeDocument/2006/relationships/tags" Target="../tags/tag251.xml"/><Relationship Id="rId35" Type="http://schemas.openxmlformats.org/officeDocument/2006/relationships/tags" Target="../tags/tag250.xml"/><Relationship Id="rId34" Type="http://schemas.openxmlformats.org/officeDocument/2006/relationships/tags" Target="../tags/tag249.xml"/><Relationship Id="rId33" Type="http://schemas.openxmlformats.org/officeDocument/2006/relationships/tags" Target="../tags/tag248.xml"/><Relationship Id="rId32" Type="http://schemas.openxmlformats.org/officeDocument/2006/relationships/tags" Target="../tags/tag247.xml"/><Relationship Id="rId31" Type="http://schemas.openxmlformats.org/officeDocument/2006/relationships/tags" Target="../tags/tag246.xml"/><Relationship Id="rId30" Type="http://schemas.openxmlformats.org/officeDocument/2006/relationships/tags" Target="../tags/tag245.xml"/><Relationship Id="rId3" Type="http://schemas.openxmlformats.org/officeDocument/2006/relationships/tags" Target="../tags/tag218.xml"/><Relationship Id="rId29" Type="http://schemas.openxmlformats.org/officeDocument/2006/relationships/tags" Target="../tags/tag244.xml"/><Relationship Id="rId28" Type="http://schemas.openxmlformats.org/officeDocument/2006/relationships/tags" Target="../tags/tag243.xml"/><Relationship Id="rId27" Type="http://schemas.openxmlformats.org/officeDocument/2006/relationships/tags" Target="../tags/tag242.xml"/><Relationship Id="rId26" Type="http://schemas.openxmlformats.org/officeDocument/2006/relationships/tags" Target="../tags/tag241.xml"/><Relationship Id="rId25" Type="http://schemas.openxmlformats.org/officeDocument/2006/relationships/tags" Target="../tags/tag240.xml"/><Relationship Id="rId24" Type="http://schemas.openxmlformats.org/officeDocument/2006/relationships/tags" Target="../tags/tag239.xml"/><Relationship Id="rId23" Type="http://schemas.openxmlformats.org/officeDocument/2006/relationships/tags" Target="../tags/tag238.xml"/><Relationship Id="rId22" Type="http://schemas.openxmlformats.org/officeDocument/2006/relationships/tags" Target="../tags/tag237.xml"/><Relationship Id="rId21" Type="http://schemas.openxmlformats.org/officeDocument/2006/relationships/tags" Target="../tags/tag236.xml"/><Relationship Id="rId20" Type="http://schemas.openxmlformats.org/officeDocument/2006/relationships/tags" Target="../tags/tag235.xml"/><Relationship Id="rId2" Type="http://schemas.openxmlformats.org/officeDocument/2006/relationships/tags" Target="../tags/tag217.xml"/><Relationship Id="rId19" Type="http://schemas.openxmlformats.org/officeDocument/2006/relationships/tags" Target="../tags/tag234.xml"/><Relationship Id="rId18" Type="http://schemas.openxmlformats.org/officeDocument/2006/relationships/tags" Target="../tags/tag233.xml"/><Relationship Id="rId17" Type="http://schemas.openxmlformats.org/officeDocument/2006/relationships/tags" Target="../tags/tag232.xml"/><Relationship Id="rId16" Type="http://schemas.openxmlformats.org/officeDocument/2006/relationships/tags" Target="../tags/tag231.xml"/><Relationship Id="rId15" Type="http://schemas.openxmlformats.org/officeDocument/2006/relationships/tags" Target="../tags/tag230.xml"/><Relationship Id="rId14" Type="http://schemas.openxmlformats.org/officeDocument/2006/relationships/tags" Target="../tags/tag229.xml"/><Relationship Id="rId13" Type="http://schemas.openxmlformats.org/officeDocument/2006/relationships/tags" Target="../tags/tag228.xml"/><Relationship Id="rId12" Type="http://schemas.openxmlformats.org/officeDocument/2006/relationships/tags" Target="../tags/tag227.xml"/><Relationship Id="rId11" Type="http://schemas.openxmlformats.org/officeDocument/2006/relationships/tags" Target="../tags/tag226.xml"/><Relationship Id="rId10" Type="http://schemas.openxmlformats.org/officeDocument/2006/relationships/tags" Target="../tags/tag225.xml"/><Relationship Id="rId1" Type="http://schemas.openxmlformats.org/officeDocument/2006/relationships/tags" Target="../tags/tag216.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hyperlink" Target="https://www.microsoft.com/zh-cn/microsoft-365?rtc=1" TargetMode="External"/><Relationship Id="rId7" Type="http://schemas.openxmlformats.org/officeDocument/2006/relationships/tags" Target="../tags/tag264.xml"/><Relationship Id="rId6" Type="http://schemas.openxmlformats.org/officeDocument/2006/relationships/image" Target="../media/image36.png"/><Relationship Id="rId5" Type="http://schemas.openxmlformats.org/officeDocument/2006/relationships/tags" Target="../tags/tag263.xml"/><Relationship Id="rId4" Type="http://schemas.openxmlformats.org/officeDocument/2006/relationships/image" Target="../media/image41.png"/><Relationship Id="rId3" Type="http://schemas.openxmlformats.org/officeDocument/2006/relationships/tags" Target="../tags/tag262.xml"/><Relationship Id="rId2" Type="http://schemas.openxmlformats.org/officeDocument/2006/relationships/tags" Target="../tags/tag261.xml"/><Relationship Id="rId1" Type="http://schemas.openxmlformats.org/officeDocument/2006/relationships/tags" Target="../tags/tag260.xml"/></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hyperlink" Target="https://www.tableau.com/zh-cn" TargetMode="External"/><Relationship Id="rId7" Type="http://schemas.openxmlformats.org/officeDocument/2006/relationships/image" Target="../media/image42.png"/><Relationship Id="rId6" Type="http://schemas.openxmlformats.org/officeDocument/2006/relationships/tags" Target="../tags/tag269.xml"/><Relationship Id="rId5" Type="http://schemas.openxmlformats.org/officeDocument/2006/relationships/image" Target="../media/image37.png"/><Relationship Id="rId4" Type="http://schemas.openxmlformats.org/officeDocument/2006/relationships/tags" Target="../tags/tag268.xml"/><Relationship Id="rId3" Type="http://schemas.openxmlformats.org/officeDocument/2006/relationships/tags" Target="../tags/tag267.xml"/><Relationship Id="rId2" Type="http://schemas.openxmlformats.org/officeDocument/2006/relationships/tags" Target="../tags/tag266.xml"/><Relationship Id="rId10" Type="http://schemas.openxmlformats.org/officeDocument/2006/relationships/notesSlide" Target="../notesSlides/notesSlide8.xml"/><Relationship Id="rId1" Type="http://schemas.openxmlformats.org/officeDocument/2006/relationships/tags" Target="../tags/tag265.xml"/></Relationships>
</file>

<file path=ppt/slides/_rels/slide27.xml.rels><?xml version="1.0" encoding="UTF-8" standalone="yes"?>
<Relationships xmlns="http://schemas.openxmlformats.org/package/2006/relationships"><Relationship Id="rId9" Type="http://schemas.openxmlformats.org/officeDocument/2006/relationships/hyperlink" Target="https://www.finebi.com/" TargetMode="External"/><Relationship Id="rId8" Type="http://schemas.openxmlformats.org/officeDocument/2006/relationships/tags" Target="../tags/tag275.xml"/><Relationship Id="rId7" Type="http://schemas.openxmlformats.org/officeDocument/2006/relationships/image" Target="../media/image43.png"/><Relationship Id="rId6" Type="http://schemas.openxmlformats.org/officeDocument/2006/relationships/tags" Target="../tags/tag274.xml"/><Relationship Id="rId5" Type="http://schemas.openxmlformats.org/officeDocument/2006/relationships/image" Target="../media/image38.png"/><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0" Type="http://schemas.openxmlformats.org/officeDocument/2006/relationships/slideLayout" Target="../slideLayouts/slideLayout17.xml"/><Relationship Id="rId1" Type="http://schemas.openxmlformats.org/officeDocument/2006/relationships/tags" Target="../tags/tag270.xml"/></Relationships>
</file>

<file path=ppt/slides/_rels/slide28.xml.rels><?xml version="1.0" encoding="UTF-8" standalone="yes"?>
<Relationships xmlns="http://schemas.openxmlformats.org/package/2006/relationships"><Relationship Id="rId9" Type="http://schemas.openxmlformats.org/officeDocument/2006/relationships/hyperlink" Target="https://www.smartbi.com.cn/" TargetMode="External"/><Relationship Id="rId8" Type="http://schemas.openxmlformats.org/officeDocument/2006/relationships/tags" Target="../tags/tag281.xml"/><Relationship Id="rId7" Type="http://schemas.openxmlformats.org/officeDocument/2006/relationships/image" Target="../media/image44.png"/><Relationship Id="rId6" Type="http://schemas.openxmlformats.org/officeDocument/2006/relationships/tags" Target="../tags/tag280.xml"/><Relationship Id="rId5" Type="http://schemas.openxmlformats.org/officeDocument/2006/relationships/image" Target="../media/image39.png"/><Relationship Id="rId4" Type="http://schemas.openxmlformats.org/officeDocument/2006/relationships/tags" Target="../tags/tag279.xml"/><Relationship Id="rId3" Type="http://schemas.openxmlformats.org/officeDocument/2006/relationships/tags" Target="../tags/tag278.xml"/><Relationship Id="rId2" Type="http://schemas.openxmlformats.org/officeDocument/2006/relationships/tags" Target="../tags/tag277.xml"/><Relationship Id="rId10" Type="http://schemas.openxmlformats.org/officeDocument/2006/relationships/slideLayout" Target="../slideLayouts/slideLayout17.xml"/><Relationship Id="rId1" Type="http://schemas.openxmlformats.org/officeDocument/2006/relationships/tags" Target="../tags/tag276.xml"/></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hyperlink" Target="https://www.fit2cloud.com/dataease/index.html?eqid=d37273ed0009c2f300000006649297a2" TargetMode="External"/><Relationship Id="rId7" Type="http://schemas.openxmlformats.org/officeDocument/2006/relationships/tags" Target="../tags/tag286.xml"/><Relationship Id="rId6" Type="http://schemas.openxmlformats.org/officeDocument/2006/relationships/image" Target="../media/image40.png"/><Relationship Id="rId5" Type="http://schemas.openxmlformats.org/officeDocument/2006/relationships/tags" Target="../tags/tag285.xml"/><Relationship Id="rId4" Type="http://schemas.openxmlformats.org/officeDocument/2006/relationships/image" Target="../media/image45.png"/><Relationship Id="rId3" Type="http://schemas.openxmlformats.org/officeDocument/2006/relationships/tags" Target="../tags/tag284.xml"/><Relationship Id="rId2" Type="http://schemas.openxmlformats.org/officeDocument/2006/relationships/tags" Target="../tags/tag283.xml"/><Relationship Id="rId1" Type="http://schemas.openxmlformats.org/officeDocument/2006/relationships/tags" Target="../tags/tag282.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17.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image" Target="../media/image12.jpeg"/><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3.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0.png"/></Relationships>
</file>

<file path=ppt/slides/_rels/slide32.xml.rels><?xml version="1.0" encoding="UTF-8" standalone="yes"?>
<Relationships xmlns="http://schemas.openxmlformats.org/package/2006/relationships"><Relationship Id="rId9" Type="http://schemas.openxmlformats.org/officeDocument/2006/relationships/image" Target="../media/image48.png"/><Relationship Id="rId8" Type="http://schemas.openxmlformats.org/officeDocument/2006/relationships/hyperlink" Target="https://dataease.fit2cloud.com/" TargetMode="External"/><Relationship Id="rId7" Type="http://schemas.openxmlformats.org/officeDocument/2006/relationships/hyperlink" Target="https://github.com/dataease/dataease/" TargetMode="External"/><Relationship Id="rId6" Type="http://schemas.openxmlformats.org/officeDocument/2006/relationships/hyperlink" Target="https://dataease.io/templates/" TargetMode="External"/><Relationship Id="rId5" Type="http://schemas.openxmlformats.org/officeDocument/2006/relationships/hyperlink" Target="https://bbs.fit2cloud.com/" TargetMode="External"/><Relationship Id="rId4" Type="http://schemas.openxmlformats.org/officeDocument/2006/relationships/hyperlink" Target="https://kb.fit2cloud.com/" TargetMode="External"/><Relationship Id="rId3" Type="http://schemas.openxmlformats.org/officeDocument/2006/relationships/hyperlink" Target="https://dataease.io/docs/" TargetMode="External"/><Relationship Id="rId2" Type="http://schemas.openxmlformats.org/officeDocument/2006/relationships/hyperlink" Target="https://dataease.io/" TargetMode="External"/><Relationship Id="rId11" Type="http://schemas.openxmlformats.org/officeDocument/2006/relationships/notesSlide" Target="../notesSlides/notesSlide11.xml"/><Relationship Id="rId10" Type="http://schemas.openxmlformats.org/officeDocument/2006/relationships/slideLayout" Target="../slideLayouts/slideLayout30.xml"/><Relationship Id="rId1" Type="http://schemas.openxmlformats.org/officeDocument/2006/relationships/hyperlink" Target="https://edu.fit2cloud.com/index" TargetMode="External"/></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33.xml"/><Relationship Id="rId4" Type="http://schemas.openxmlformats.org/officeDocument/2006/relationships/image" Target="../media/image52.tiff"/><Relationship Id="rId3" Type="http://schemas.openxmlformats.org/officeDocument/2006/relationships/image" Target="../media/image51.tiff"/><Relationship Id="rId2" Type="http://schemas.openxmlformats.org/officeDocument/2006/relationships/image" Target="../media/image50.png"/><Relationship Id="rId1" Type="http://schemas.openxmlformats.org/officeDocument/2006/relationships/image" Target="../media/image49.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9" Type="http://schemas.openxmlformats.org/officeDocument/2006/relationships/tags" Target="../tags/tag295.xml"/><Relationship Id="rId8" Type="http://schemas.openxmlformats.org/officeDocument/2006/relationships/tags" Target="../tags/tag294.xml"/><Relationship Id="rId7" Type="http://schemas.openxmlformats.org/officeDocument/2006/relationships/tags" Target="../tags/tag293.xml"/><Relationship Id="rId6" Type="http://schemas.openxmlformats.org/officeDocument/2006/relationships/tags" Target="../tags/tag292.xml"/><Relationship Id="rId5" Type="http://schemas.openxmlformats.org/officeDocument/2006/relationships/tags" Target="../tags/tag291.xml"/><Relationship Id="rId4" Type="http://schemas.openxmlformats.org/officeDocument/2006/relationships/tags" Target="../tags/tag290.xml"/><Relationship Id="rId3" Type="http://schemas.openxmlformats.org/officeDocument/2006/relationships/tags" Target="../tags/tag289.xml"/><Relationship Id="rId2" Type="http://schemas.openxmlformats.org/officeDocument/2006/relationships/tags" Target="../tags/tag288.xml"/><Relationship Id="rId13" Type="http://schemas.openxmlformats.org/officeDocument/2006/relationships/slideLayout" Target="../slideLayouts/slideLayout18.xml"/><Relationship Id="rId12" Type="http://schemas.openxmlformats.org/officeDocument/2006/relationships/tags" Target="../tags/tag298.xml"/><Relationship Id="rId11" Type="http://schemas.openxmlformats.org/officeDocument/2006/relationships/tags" Target="../tags/tag297.xml"/><Relationship Id="rId10" Type="http://schemas.openxmlformats.org/officeDocument/2006/relationships/tags" Target="../tags/tag296.xml"/><Relationship Id="rId1" Type="http://schemas.openxmlformats.org/officeDocument/2006/relationships/tags" Target="../tags/tag287.xml"/></Relationships>
</file>

<file path=ppt/slides/_rels/slide36.xml.rels><?xml version="1.0" encoding="UTF-8" standalone="yes"?>
<Relationships xmlns="http://schemas.openxmlformats.org/package/2006/relationships"><Relationship Id="rId9" Type="http://schemas.openxmlformats.org/officeDocument/2006/relationships/tags" Target="../tags/tag307.xml"/><Relationship Id="rId8" Type="http://schemas.openxmlformats.org/officeDocument/2006/relationships/tags" Target="../tags/tag306.xml"/><Relationship Id="rId7" Type="http://schemas.openxmlformats.org/officeDocument/2006/relationships/tags" Target="../tags/tag305.xml"/><Relationship Id="rId6" Type="http://schemas.openxmlformats.org/officeDocument/2006/relationships/tags" Target="../tags/tag304.xml"/><Relationship Id="rId5" Type="http://schemas.openxmlformats.org/officeDocument/2006/relationships/tags" Target="../tags/tag303.xml"/><Relationship Id="rId4" Type="http://schemas.openxmlformats.org/officeDocument/2006/relationships/tags" Target="../tags/tag302.xml"/><Relationship Id="rId33" Type="http://schemas.openxmlformats.org/officeDocument/2006/relationships/slideLayout" Target="../slideLayouts/slideLayout17.xml"/><Relationship Id="rId32" Type="http://schemas.openxmlformats.org/officeDocument/2006/relationships/tags" Target="../tags/tag330.xml"/><Relationship Id="rId31" Type="http://schemas.openxmlformats.org/officeDocument/2006/relationships/tags" Target="../tags/tag329.xml"/><Relationship Id="rId30" Type="http://schemas.openxmlformats.org/officeDocument/2006/relationships/tags" Target="../tags/tag328.xml"/><Relationship Id="rId3" Type="http://schemas.openxmlformats.org/officeDocument/2006/relationships/tags" Target="../tags/tag301.xml"/><Relationship Id="rId29" Type="http://schemas.openxmlformats.org/officeDocument/2006/relationships/tags" Target="../tags/tag327.xml"/><Relationship Id="rId28" Type="http://schemas.openxmlformats.org/officeDocument/2006/relationships/tags" Target="../tags/tag326.xml"/><Relationship Id="rId27" Type="http://schemas.openxmlformats.org/officeDocument/2006/relationships/tags" Target="../tags/tag325.xml"/><Relationship Id="rId26" Type="http://schemas.openxmlformats.org/officeDocument/2006/relationships/tags" Target="../tags/tag324.xml"/><Relationship Id="rId25" Type="http://schemas.openxmlformats.org/officeDocument/2006/relationships/tags" Target="../tags/tag323.xml"/><Relationship Id="rId24" Type="http://schemas.openxmlformats.org/officeDocument/2006/relationships/tags" Target="../tags/tag322.xml"/><Relationship Id="rId23" Type="http://schemas.openxmlformats.org/officeDocument/2006/relationships/tags" Target="../tags/tag321.xml"/><Relationship Id="rId22" Type="http://schemas.openxmlformats.org/officeDocument/2006/relationships/tags" Target="../tags/tag320.xml"/><Relationship Id="rId21" Type="http://schemas.openxmlformats.org/officeDocument/2006/relationships/tags" Target="../tags/tag319.xml"/><Relationship Id="rId20" Type="http://schemas.openxmlformats.org/officeDocument/2006/relationships/tags" Target="../tags/tag318.xml"/><Relationship Id="rId2" Type="http://schemas.openxmlformats.org/officeDocument/2006/relationships/tags" Target="../tags/tag300.xml"/><Relationship Id="rId19" Type="http://schemas.openxmlformats.org/officeDocument/2006/relationships/tags" Target="../tags/tag317.xml"/><Relationship Id="rId18" Type="http://schemas.openxmlformats.org/officeDocument/2006/relationships/tags" Target="../tags/tag316.xml"/><Relationship Id="rId17" Type="http://schemas.openxmlformats.org/officeDocument/2006/relationships/tags" Target="../tags/tag315.xml"/><Relationship Id="rId16" Type="http://schemas.openxmlformats.org/officeDocument/2006/relationships/tags" Target="../tags/tag314.xml"/><Relationship Id="rId15" Type="http://schemas.openxmlformats.org/officeDocument/2006/relationships/tags" Target="../tags/tag313.xml"/><Relationship Id="rId14" Type="http://schemas.openxmlformats.org/officeDocument/2006/relationships/tags" Target="../tags/tag312.xml"/><Relationship Id="rId13" Type="http://schemas.openxmlformats.org/officeDocument/2006/relationships/tags" Target="../tags/tag311.xml"/><Relationship Id="rId12" Type="http://schemas.openxmlformats.org/officeDocument/2006/relationships/tags" Target="../tags/tag310.xml"/><Relationship Id="rId11" Type="http://schemas.openxmlformats.org/officeDocument/2006/relationships/tags" Target="../tags/tag309.xml"/><Relationship Id="rId10" Type="http://schemas.openxmlformats.org/officeDocument/2006/relationships/tags" Target="../tags/tag308.xml"/><Relationship Id="rId1" Type="http://schemas.openxmlformats.org/officeDocument/2006/relationships/tags" Target="../tags/tag299.xml"/></Relationships>
</file>

<file path=ppt/slides/_rels/slide37.xml.rels><?xml version="1.0" encoding="UTF-8" standalone="yes"?>
<Relationships xmlns="http://schemas.openxmlformats.org/package/2006/relationships"><Relationship Id="rId9" Type="http://schemas.openxmlformats.org/officeDocument/2006/relationships/tags" Target="../tags/tag339.xml"/><Relationship Id="rId8" Type="http://schemas.openxmlformats.org/officeDocument/2006/relationships/tags" Target="../tags/tag338.xml"/><Relationship Id="rId7" Type="http://schemas.openxmlformats.org/officeDocument/2006/relationships/tags" Target="../tags/tag337.xml"/><Relationship Id="rId6" Type="http://schemas.openxmlformats.org/officeDocument/2006/relationships/tags" Target="../tags/tag336.xml"/><Relationship Id="rId5" Type="http://schemas.openxmlformats.org/officeDocument/2006/relationships/tags" Target="../tags/tag335.xml"/><Relationship Id="rId4" Type="http://schemas.openxmlformats.org/officeDocument/2006/relationships/tags" Target="../tags/tag334.xml"/><Relationship Id="rId3" Type="http://schemas.openxmlformats.org/officeDocument/2006/relationships/tags" Target="../tags/tag333.xml"/><Relationship Id="rId2" Type="http://schemas.openxmlformats.org/officeDocument/2006/relationships/tags" Target="../tags/tag332.xml"/><Relationship Id="rId13" Type="http://schemas.openxmlformats.org/officeDocument/2006/relationships/slideLayout" Target="../slideLayouts/slideLayout18.xml"/><Relationship Id="rId12" Type="http://schemas.openxmlformats.org/officeDocument/2006/relationships/tags" Target="../tags/tag342.xml"/><Relationship Id="rId11" Type="http://schemas.openxmlformats.org/officeDocument/2006/relationships/tags" Target="../tags/tag341.xml"/><Relationship Id="rId10" Type="http://schemas.openxmlformats.org/officeDocument/2006/relationships/tags" Target="../tags/tag340.xml"/><Relationship Id="rId1" Type="http://schemas.openxmlformats.org/officeDocument/2006/relationships/tags" Target="../tags/tag331.xml"/></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tags" Target="../tags/tag345.xml"/><Relationship Id="rId2" Type="http://schemas.openxmlformats.org/officeDocument/2006/relationships/tags" Target="../tags/tag344.xml"/><Relationship Id="rId1" Type="http://schemas.openxmlformats.org/officeDocument/2006/relationships/tags" Target="../tags/tag343.xml"/></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tags" Target="../tags/tag349.xml"/><Relationship Id="rId3" Type="http://schemas.openxmlformats.org/officeDocument/2006/relationships/tags" Target="../tags/tag348.xml"/><Relationship Id="rId2" Type="http://schemas.openxmlformats.org/officeDocument/2006/relationships/tags" Target="../tags/tag347.xml"/><Relationship Id="rId1" Type="http://schemas.openxmlformats.org/officeDocument/2006/relationships/tags" Target="../tags/tag346.xml"/></Relationships>
</file>

<file path=ppt/slides/_rels/slide4.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1" Type="http://schemas.openxmlformats.org/officeDocument/2006/relationships/slideLayout" Target="../slideLayouts/slideLayout17.xml"/><Relationship Id="rId20" Type="http://schemas.openxmlformats.org/officeDocument/2006/relationships/image" Target="../media/image18.svg"/><Relationship Id="rId2" Type="http://schemas.openxmlformats.org/officeDocument/2006/relationships/tags" Target="../tags/tag20.xml"/><Relationship Id="rId19" Type="http://schemas.openxmlformats.org/officeDocument/2006/relationships/image" Target="../media/image17.png"/><Relationship Id="rId18" Type="http://schemas.openxmlformats.org/officeDocument/2006/relationships/tags" Target="../tags/tag32.xml"/><Relationship Id="rId17" Type="http://schemas.openxmlformats.org/officeDocument/2006/relationships/image" Target="../media/image16.svg"/><Relationship Id="rId16" Type="http://schemas.openxmlformats.org/officeDocument/2006/relationships/image" Target="../media/image15.png"/><Relationship Id="rId15" Type="http://schemas.openxmlformats.org/officeDocument/2006/relationships/tags" Target="../tags/tag31.xml"/><Relationship Id="rId14" Type="http://schemas.openxmlformats.org/officeDocument/2006/relationships/image" Target="../media/image14.svg"/><Relationship Id="rId13" Type="http://schemas.openxmlformats.org/officeDocument/2006/relationships/image" Target="../media/image13.png"/><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19.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7.xml"/><Relationship Id="rId3" Type="http://schemas.openxmlformats.org/officeDocument/2006/relationships/tags" Target="../tags/tag352.xml"/><Relationship Id="rId2" Type="http://schemas.openxmlformats.org/officeDocument/2006/relationships/tags" Target="../tags/tag351.xml"/><Relationship Id="rId1" Type="http://schemas.openxmlformats.org/officeDocument/2006/relationships/tags" Target="../tags/tag350.xm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tags" Target="../tags/tag355.xml"/><Relationship Id="rId2" Type="http://schemas.openxmlformats.org/officeDocument/2006/relationships/tags" Target="../tags/tag354.xml"/><Relationship Id="rId1" Type="http://schemas.openxmlformats.org/officeDocument/2006/relationships/tags" Target="../tags/tag353.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3.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53.png"/><Relationship Id="rId2" Type="http://schemas.openxmlformats.org/officeDocument/2006/relationships/tags" Target="../tags/tag356.xml"/><Relationship Id="rId1" Type="http://schemas.openxmlformats.org/officeDocument/2006/relationships/hyperlink" Target="http://student.dataease.fit2cloud.com/" TargetMode="External"/></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image" Target="../media/image54.tiff"/><Relationship Id="rId2" Type="http://schemas.openxmlformats.org/officeDocument/2006/relationships/image" Target="../media/image6.jpeg"/><Relationship Id="rId1" Type="http://schemas.openxmlformats.org/officeDocument/2006/relationships/tags" Target="../tags/tag357.xml"/></Relationships>
</file>

<file path=ppt/slides/_rels/slide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image" Target="../media/image19.jpeg"/><Relationship Id="rId3" Type="http://schemas.openxmlformats.org/officeDocument/2006/relationships/tags" Target="../tags/tag35.xml"/><Relationship Id="rId2" Type="http://schemas.openxmlformats.org/officeDocument/2006/relationships/tags" Target="../tags/tag34.xml"/><Relationship Id="rId17" Type="http://schemas.openxmlformats.org/officeDocument/2006/relationships/slideLayout" Target="../slideLayouts/slideLayout17.xml"/><Relationship Id="rId16" Type="http://schemas.openxmlformats.org/officeDocument/2006/relationships/image" Target="../media/image20.png"/><Relationship Id="rId15" Type="http://schemas.openxmlformats.org/officeDocument/2006/relationships/tags" Target="../tags/tag46.xml"/><Relationship Id="rId14" Type="http://schemas.openxmlformats.org/officeDocument/2006/relationships/tags" Target="../tags/tag45.xml"/><Relationship Id="rId13" Type="http://schemas.openxmlformats.org/officeDocument/2006/relationships/tags" Target="../tags/tag44.xml"/><Relationship Id="rId12" Type="http://schemas.openxmlformats.org/officeDocument/2006/relationships/tags" Target="../tags/tag43.xml"/><Relationship Id="rId11" Type="http://schemas.openxmlformats.org/officeDocument/2006/relationships/tags" Target="../tags/tag42.xml"/><Relationship Id="rId10" Type="http://schemas.openxmlformats.org/officeDocument/2006/relationships/tags" Target="../tags/tag41.xml"/><Relationship Id="rId1" Type="http://schemas.openxmlformats.org/officeDocument/2006/relationships/tags" Target="../tags/tag33.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hyperlink" Target="https://dataease.io/templates/" TargetMode="Externa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hyperlink" Target="https://dataease.io/templates/" TargetMode="Externa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hyperlink" Target="https://dataease.io/templates/" TargetMode="Externa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9.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3" Type="http://schemas.openxmlformats.org/officeDocument/2006/relationships/slideLayout" Target="../slideLayouts/slideLayout18.xml"/><Relationship Id="rId12" Type="http://schemas.openxmlformats.org/officeDocument/2006/relationships/tags" Target="../tags/tag64.xml"/><Relationship Id="rId11" Type="http://schemas.openxmlformats.org/officeDocument/2006/relationships/tags" Target="../tags/tag63.xml"/><Relationship Id="rId10" Type="http://schemas.openxmlformats.org/officeDocument/2006/relationships/tags" Target="../tags/tag62.xml"/><Relationship Id="rId1" Type="http://schemas.openxmlformats.org/officeDocument/2006/relationships/tags" Target="../tags/tag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背景图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901"/>
            <a:ext cx="24384000" cy="13716000"/>
          </a:xfrm>
          <a:prstGeom prst="rect">
            <a:avLst/>
          </a:prstGeom>
        </p:spPr>
      </p:pic>
      <p:pic>
        <p:nvPicPr>
          <p:cNvPr id="10" name="图片 9" descr="手机屏幕的截图&#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1587" y="3445297"/>
            <a:ext cx="6596063" cy="1694669"/>
          </a:xfrm>
          <a:prstGeom prst="rect">
            <a:avLst/>
          </a:prstGeom>
        </p:spPr>
      </p:pic>
      <p:sp>
        <p:nvSpPr>
          <p:cNvPr id="6" name="圆角矩形 5"/>
          <p:cNvSpPr/>
          <p:nvPr/>
        </p:nvSpPr>
        <p:spPr>
          <a:xfrm>
            <a:off x="3445153" y="6044401"/>
            <a:ext cx="17488930" cy="1627196"/>
          </a:xfrm>
          <a:prstGeom prst="roundRect">
            <a:avLst/>
          </a:prstGeom>
          <a:gradFill>
            <a:gsLst>
              <a:gs pos="0">
                <a:srgbClr val="2E86F7"/>
              </a:gs>
              <a:gs pos="40000">
                <a:srgbClr val="1D57D8"/>
              </a:gs>
              <a:gs pos="69000">
                <a:srgbClr val="113AE2"/>
              </a:gs>
              <a:gs pos="100000">
                <a:srgbClr val="071CD8"/>
              </a:gs>
            </a:gsLst>
            <a:lin ang="0" scaled="0"/>
          </a:gra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8800" b="0" dirty="0">
                <a:solidFill>
                  <a:srgbClr val="FFFFFF"/>
                </a:solidFill>
                <a:latin typeface="Helvetica Neue Medium" panose="02000503000000020004"/>
                <a:ea typeface="Helvetica Neue Medium" panose="02000503000000020004"/>
                <a:cs typeface="Helvetica Neue Medium" panose="02000503000000020004"/>
                <a:sym typeface="+mn-ea"/>
              </a:rPr>
              <a:t>数据可视化概述</a:t>
            </a:r>
            <a:endParaRPr lang="zh-CN" altLang="en-US" sz="8800" b="0" dirty="0">
              <a:solidFill>
                <a:srgbClr val="FFFFFF"/>
              </a:solidFill>
              <a:latin typeface="Helvetica Neue Medium" panose="02000503000000020004"/>
              <a:ea typeface="Helvetica Neue Medium" panose="02000503000000020004"/>
              <a:cs typeface="Helvetica Neue Medium" panose="02000503000000020004"/>
              <a:sym typeface="+mn-ea"/>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6867" y="631372"/>
            <a:ext cx="4461597" cy="468000"/>
          </a:xfrm>
          <a:prstGeom prst="rect">
            <a:avLst/>
          </a:prstGeom>
        </p:spPr>
      </p:pic>
      <p:sp>
        <p:nvSpPr>
          <p:cNvPr id="16" name="文本框 15"/>
          <p:cNvSpPr txBox="1"/>
          <p:nvPr/>
        </p:nvSpPr>
        <p:spPr>
          <a:xfrm>
            <a:off x="8254927" y="9422253"/>
            <a:ext cx="7869381" cy="1948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127000" algn="ctr" defTabSz="821690" rtl="0" fontAlgn="auto" latinLnBrk="0" hangingPunct="0">
              <a:lnSpc>
                <a:spcPct val="150000"/>
              </a:lnSpc>
              <a:spcBef>
                <a:spcPts val="0"/>
              </a:spcBef>
              <a:spcAft>
                <a:spcPts val="0"/>
              </a:spcAft>
              <a:buClrTx/>
              <a:buSzTx/>
              <a:buFontTx/>
              <a:buNone/>
            </a:pPr>
            <a:r>
              <a:rPr lang="en-US" altLang="zh-CN" sz="4000" dirty="0">
                <a:solidFill>
                  <a:schemeClr val="bg1"/>
                </a:solidFill>
              </a:rPr>
              <a:t>DataEase</a:t>
            </a:r>
            <a:r>
              <a:rPr lang="zh-CN" altLang="en-US" sz="4000" dirty="0">
                <a:solidFill>
                  <a:schemeClr val="bg1"/>
                </a:solidFill>
              </a:rPr>
              <a:t> 开源社区</a:t>
            </a:r>
            <a:endParaRPr lang="en-US" altLang="zh-CN" sz="4000" dirty="0">
              <a:solidFill>
                <a:schemeClr val="bg1"/>
              </a:solidFill>
            </a:endParaRPr>
          </a:p>
          <a:p>
            <a:pPr marL="0" marR="0" indent="127000" algn="ctr" defTabSz="821690" rtl="0" fontAlgn="auto" latinLnBrk="0" hangingPunct="0">
              <a:lnSpc>
                <a:spcPct val="150000"/>
              </a:lnSpc>
              <a:spcBef>
                <a:spcPts val="0"/>
              </a:spcBef>
              <a:spcAft>
                <a:spcPts val="0"/>
              </a:spcAft>
              <a:buClrTx/>
              <a:buSzTx/>
              <a:buFontTx/>
              <a:buNone/>
            </a:pPr>
            <a:r>
              <a:rPr kumimoji="0" lang="en-US" altLang="zh-CN" sz="4000" i="0" u="none" strike="noStrike" cap="none" spc="0" normalizeH="0" baseline="0" dirty="0">
                <a:ln>
                  <a:noFill/>
                </a:ln>
                <a:solidFill>
                  <a:schemeClr val="bg1"/>
                </a:solidFill>
                <a:effectLst/>
                <a:uFillTx/>
                <a:latin typeface="+mn-lt"/>
                <a:ea typeface="+mn-ea"/>
                <a:cs typeface="+mn-cs"/>
                <a:sym typeface="Helvetica Neue" panose="02000503000000020004"/>
              </a:rPr>
              <a:t>202</a:t>
            </a:r>
            <a:r>
              <a:rPr lang="en-US" altLang="zh-CN" sz="4000" dirty="0">
                <a:solidFill>
                  <a:schemeClr val="bg1"/>
                </a:solidFill>
              </a:rPr>
              <a:t>4</a:t>
            </a:r>
            <a:r>
              <a:rPr lang="zh-CN" altLang="en-US" sz="4000" dirty="0">
                <a:solidFill>
                  <a:schemeClr val="bg1"/>
                </a:solidFill>
              </a:rPr>
              <a:t> 年 </a:t>
            </a:r>
            <a:r>
              <a:rPr lang="en-US" altLang="zh-CN" sz="4000" dirty="0">
                <a:solidFill>
                  <a:schemeClr val="bg1"/>
                </a:solidFill>
              </a:rPr>
              <a:t>1</a:t>
            </a:r>
            <a:r>
              <a:rPr lang="zh-CN" altLang="en-US" sz="4000" dirty="0">
                <a:solidFill>
                  <a:schemeClr val="bg1"/>
                </a:solidFill>
              </a:rPr>
              <a:t> 月</a:t>
            </a:r>
            <a:endParaRPr kumimoji="0" lang="zh-CN" altLang="en-US" sz="4000" i="0" u="none" strike="noStrike" cap="none" spc="0" normalizeH="0" baseline="0" dirty="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p:nvPr>
            <p:custDataLst>
              <p:tags r:id="rId1"/>
            </p:custDataLst>
          </p:nvPr>
        </p:nvSpPr>
        <p:spPr>
          <a:xfrm>
            <a:off x="-20955" y="-8255"/>
            <a:ext cx="4415155" cy="14541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8" name="数据可视化对企业的价值"/>
          <p:cNvSpPr txBox="1"/>
          <p:nvPr>
            <p:custDataLst>
              <p:tags r:id="rId2"/>
            </p:custDataLst>
          </p:nvPr>
        </p:nvSpPr>
        <p:spPr>
          <a:xfrm>
            <a:off x="16510" y="151130"/>
            <a:ext cx="4682490" cy="89217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可视化图表类型</a:t>
            </a:r>
            <a:endParaRPr lang="zh-CN" altLang="en-US" sz="5000" dirty="0">
              <a:solidFill>
                <a:srgbClr val="0C7BE0"/>
              </a:solidFill>
              <a:latin typeface="Helvetica Neue" panose="02000503000000020004" charset="0"/>
              <a:ea typeface="黑体-简" panose="02000000000000000000" charset="-122"/>
            </a:endParaRPr>
          </a:p>
        </p:txBody>
      </p:sp>
      <p:pic>
        <p:nvPicPr>
          <p:cNvPr id="5" name="图片 4"/>
          <p:cNvPicPr>
            <a:picLocks noChangeAspect="1"/>
          </p:cNvPicPr>
          <p:nvPr>
            <p:custDataLst>
              <p:tags r:id="rId3"/>
            </p:custDataLst>
          </p:nvPr>
        </p:nvPicPr>
        <p:blipFill>
          <a:blip r:embed="rId4"/>
          <a:stretch>
            <a:fillRect/>
          </a:stretch>
        </p:blipFill>
        <p:spPr>
          <a:xfrm>
            <a:off x="2882900" y="1332230"/>
            <a:ext cx="18618200" cy="11804015"/>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p:nvPr>
            <p:custDataLst>
              <p:tags r:id="rId1"/>
            </p:custDataLst>
          </p:nvPr>
        </p:nvSpPr>
        <p:spPr>
          <a:xfrm>
            <a:off x="-20955" y="-8255"/>
            <a:ext cx="5827395"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28575" y="255905"/>
            <a:ext cx="6256020"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数据可视化数据类型</a:t>
            </a:r>
            <a:endParaRPr lang="zh-CN" altLang="en-US" sz="5000" dirty="0">
              <a:solidFill>
                <a:srgbClr val="0C7BE0"/>
              </a:solidFill>
              <a:latin typeface="Helvetica Neue" panose="02000503000000020004" charset="0"/>
              <a:ea typeface="黑体-简" panose="02000000000000000000" charset="-122"/>
            </a:endParaRPr>
          </a:p>
        </p:txBody>
      </p:sp>
      <p:sp>
        <p:nvSpPr>
          <p:cNvPr id="35" name="矩形 34"/>
          <p:cNvSpPr/>
          <p:nvPr>
            <p:custDataLst>
              <p:tags r:id="rId3"/>
            </p:custDataLst>
          </p:nvPr>
        </p:nvSpPr>
        <p:spPr>
          <a:xfrm>
            <a:off x="1859915" y="3296285"/>
            <a:ext cx="4110990" cy="7175500"/>
          </a:xfrm>
          <a:prstGeom prst="rect">
            <a:avLst/>
          </a:prstGeom>
          <a:solidFill>
            <a:srgbClr val="2C89CE"/>
          </a:solidFill>
          <a:ln w="12700" cap="flat" cmpd="sng" algn="ctr">
            <a:noFill/>
            <a:prstDash val="solid"/>
            <a:miter lim="800000"/>
          </a:ln>
          <a:effectLst/>
        </p:spPr>
        <p:txBody>
          <a:bodyPr rot="0" spcFirstLastPara="0" vertOverflow="overflow" horzOverflow="overflow" vert="horz" wrap="square" lIns="91440" tIns="45720" rIns="91440" bIns="72000" numCol="1" spcCol="0" rtlCol="0" fromWordArt="0" anchor="ctr" anchorCtr="0" forceAA="0" compatLnSpc="1">
            <a:normAutofit/>
          </a:bodyPr>
          <a:lstStyle/>
          <a:p>
            <a:pPr algn="ctr">
              <a:lnSpc>
                <a:spcPct val="150000"/>
              </a:lnSpc>
            </a:pPr>
            <a:endParaRPr lang="zh-CN" altLang="en-US" sz="3200" dirty="0">
              <a:solidFill>
                <a:sysClr val="window" lastClr="FFFFFF"/>
              </a:solidFill>
              <a:latin typeface="Arial" panose="020B0604020202090204" pitchFamily="34" charset="0"/>
              <a:ea typeface="微软雅黑" charset="0"/>
            </a:endParaRPr>
          </a:p>
        </p:txBody>
      </p:sp>
      <p:sp>
        <p:nvSpPr>
          <p:cNvPr id="36" name="任意多边形 35"/>
          <p:cNvSpPr/>
          <p:nvPr>
            <p:custDataLst>
              <p:tags r:id="rId4"/>
            </p:custDataLst>
          </p:nvPr>
        </p:nvSpPr>
        <p:spPr>
          <a:xfrm>
            <a:off x="1859915" y="10135870"/>
            <a:ext cx="4110990" cy="1298575"/>
          </a:xfrm>
          <a:custGeom>
            <a:avLst/>
            <a:gdLst>
              <a:gd name="connsiteX0" fmla="*/ 98425 w 1803400"/>
              <a:gd name="connsiteY0" fmla="*/ 0 h 325721"/>
              <a:gd name="connsiteX1" fmla="*/ 148430 w 1803400"/>
              <a:gd name="connsiteY1" fmla="*/ 86217 h 325721"/>
              <a:gd name="connsiteX2" fmla="*/ 198437 w 1803400"/>
              <a:gd name="connsiteY2" fmla="*/ 0 h 325721"/>
              <a:gd name="connsiteX3" fmla="*/ 248442 w 1803400"/>
              <a:gd name="connsiteY3" fmla="*/ 86217 h 325721"/>
              <a:gd name="connsiteX4" fmla="*/ 298449 w 1803400"/>
              <a:gd name="connsiteY4" fmla="*/ 0 h 325721"/>
              <a:gd name="connsiteX5" fmla="*/ 348454 w 1803400"/>
              <a:gd name="connsiteY5" fmla="*/ 86217 h 325721"/>
              <a:gd name="connsiteX6" fmla="*/ 398461 w 1803400"/>
              <a:gd name="connsiteY6" fmla="*/ 0 h 325721"/>
              <a:gd name="connsiteX7" fmla="*/ 448466 w 1803400"/>
              <a:gd name="connsiteY7" fmla="*/ 86217 h 325721"/>
              <a:gd name="connsiteX8" fmla="*/ 498473 w 1803400"/>
              <a:gd name="connsiteY8" fmla="*/ 0 h 325721"/>
              <a:gd name="connsiteX9" fmla="*/ 548478 w 1803400"/>
              <a:gd name="connsiteY9" fmla="*/ 86217 h 325721"/>
              <a:gd name="connsiteX10" fmla="*/ 598485 w 1803400"/>
              <a:gd name="connsiteY10" fmla="*/ 0 h 325721"/>
              <a:gd name="connsiteX11" fmla="*/ 648490 w 1803400"/>
              <a:gd name="connsiteY11" fmla="*/ 86217 h 325721"/>
              <a:gd name="connsiteX12" fmla="*/ 698497 w 1803400"/>
              <a:gd name="connsiteY12" fmla="*/ 0 h 325721"/>
              <a:gd name="connsiteX13" fmla="*/ 748502 w 1803400"/>
              <a:gd name="connsiteY13" fmla="*/ 86217 h 325721"/>
              <a:gd name="connsiteX14" fmla="*/ 798509 w 1803400"/>
              <a:gd name="connsiteY14" fmla="*/ 0 h 325721"/>
              <a:gd name="connsiteX15" fmla="*/ 848514 w 1803400"/>
              <a:gd name="connsiteY15" fmla="*/ 86217 h 325721"/>
              <a:gd name="connsiteX16" fmla="*/ 898521 w 1803400"/>
              <a:gd name="connsiteY16" fmla="*/ 0 h 325721"/>
              <a:gd name="connsiteX17" fmla="*/ 948526 w 1803400"/>
              <a:gd name="connsiteY17" fmla="*/ 86217 h 325721"/>
              <a:gd name="connsiteX18" fmla="*/ 998533 w 1803400"/>
              <a:gd name="connsiteY18" fmla="*/ 0 h 325721"/>
              <a:gd name="connsiteX19" fmla="*/ 1048538 w 1803400"/>
              <a:gd name="connsiteY19" fmla="*/ 86217 h 325721"/>
              <a:gd name="connsiteX20" fmla="*/ 1098545 w 1803400"/>
              <a:gd name="connsiteY20" fmla="*/ 0 h 325721"/>
              <a:gd name="connsiteX21" fmla="*/ 1148550 w 1803400"/>
              <a:gd name="connsiteY21" fmla="*/ 86217 h 325721"/>
              <a:gd name="connsiteX22" fmla="*/ 1198557 w 1803400"/>
              <a:gd name="connsiteY22" fmla="*/ 0 h 325721"/>
              <a:gd name="connsiteX23" fmla="*/ 1248562 w 1803400"/>
              <a:gd name="connsiteY23" fmla="*/ 86217 h 325721"/>
              <a:gd name="connsiteX24" fmla="*/ 1298569 w 1803400"/>
              <a:gd name="connsiteY24" fmla="*/ 0 h 325721"/>
              <a:gd name="connsiteX25" fmla="*/ 1348574 w 1803400"/>
              <a:gd name="connsiteY25" fmla="*/ 86217 h 325721"/>
              <a:gd name="connsiteX26" fmla="*/ 1398581 w 1803400"/>
              <a:gd name="connsiteY26" fmla="*/ 0 h 325721"/>
              <a:gd name="connsiteX27" fmla="*/ 1448586 w 1803400"/>
              <a:gd name="connsiteY27" fmla="*/ 86217 h 325721"/>
              <a:gd name="connsiteX28" fmla="*/ 1498593 w 1803400"/>
              <a:gd name="connsiteY28" fmla="*/ 0 h 325721"/>
              <a:gd name="connsiteX29" fmla="*/ 1548598 w 1803400"/>
              <a:gd name="connsiteY29" fmla="*/ 86217 h 325721"/>
              <a:gd name="connsiteX30" fmla="*/ 1598605 w 1803400"/>
              <a:gd name="connsiteY30" fmla="*/ 0 h 325721"/>
              <a:gd name="connsiteX31" fmla="*/ 1648610 w 1803400"/>
              <a:gd name="connsiteY31" fmla="*/ 86217 h 325721"/>
              <a:gd name="connsiteX32" fmla="*/ 1698617 w 1803400"/>
              <a:gd name="connsiteY32" fmla="*/ 0 h 325721"/>
              <a:gd name="connsiteX33" fmla="*/ 1748622 w 1803400"/>
              <a:gd name="connsiteY33" fmla="*/ 86217 h 325721"/>
              <a:gd name="connsiteX34" fmla="*/ 1798629 w 1803400"/>
              <a:gd name="connsiteY34" fmla="*/ 0 h 325721"/>
              <a:gd name="connsiteX35" fmla="*/ 1803400 w 1803400"/>
              <a:gd name="connsiteY35" fmla="*/ 8226 h 325721"/>
              <a:gd name="connsiteX36" fmla="*/ 1803400 w 1803400"/>
              <a:gd name="connsiteY36" fmla="*/ 89994 h 325721"/>
              <a:gd name="connsiteX37" fmla="*/ 1803400 w 1803400"/>
              <a:gd name="connsiteY37" fmla="*/ 325721 h 325721"/>
              <a:gd name="connsiteX38" fmla="*/ 0 w 1803400"/>
              <a:gd name="connsiteY38" fmla="*/ 325721 h 325721"/>
              <a:gd name="connsiteX39" fmla="*/ 0 w 1803400"/>
              <a:gd name="connsiteY39" fmla="*/ 89994 h 325721"/>
              <a:gd name="connsiteX40" fmla="*/ 0 w 1803400"/>
              <a:gd name="connsiteY40" fmla="*/ 2736 h 325721"/>
              <a:gd name="connsiteX41" fmla="*/ 48418 w 1803400"/>
              <a:gd name="connsiteY41" fmla="*/ 86217 h 32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03400" h="325721">
                <a:moveTo>
                  <a:pt x="98425" y="0"/>
                </a:moveTo>
                <a:lnTo>
                  <a:pt x="148430" y="86217"/>
                </a:lnTo>
                <a:lnTo>
                  <a:pt x="198437" y="0"/>
                </a:lnTo>
                <a:lnTo>
                  <a:pt x="248442" y="86217"/>
                </a:lnTo>
                <a:lnTo>
                  <a:pt x="298449" y="0"/>
                </a:lnTo>
                <a:lnTo>
                  <a:pt x="348454" y="86217"/>
                </a:lnTo>
                <a:lnTo>
                  <a:pt x="398461" y="0"/>
                </a:lnTo>
                <a:lnTo>
                  <a:pt x="448466" y="86217"/>
                </a:lnTo>
                <a:lnTo>
                  <a:pt x="498473" y="0"/>
                </a:lnTo>
                <a:lnTo>
                  <a:pt x="548478" y="86217"/>
                </a:lnTo>
                <a:lnTo>
                  <a:pt x="598485" y="0"/>
                </a:lnTo>
                <a:lnTo>
                  <a:pt x="648490" y="86217"/>
                </a:lnTo>
                <a:lnTo>
                  <a:pt x="698497" y="0"/>
                </a:lnTo>
                <a:lnTo>
                  <a:pt x="748502" y="86217"/>
                </a:lnTo>
                <a:lnTo>
                  <a:pt x="798509" y="0"/>
                </a:lnTo>
                <a:lnTo>
                  <a:pt x="848514" y="86217"/>
                </a:lnTo>
                <a:lnTo>
                  <a:pt x="898521" y="0"/>
                </a:lnTo>
                <a:lnTo>
                  <a:pt x="948526" y="86217"/>
                </a:lnTo>
                <a:lnTo>
                  <a:pt x="998533" y="0"/>
                </a:lnTo>
                <a:lnTo>
                  <a:pt x="1048538" y="86217"/>
                </a:lnTo>
                <a:lnTo>
                  <a:pt x="1098545" y="0"/>
                </a:lnTo>
                <a:lnTo>
                  <a:pt x="1148550" y="86217"/>
                </a:lnTo>
                <a:lnTo>
                  <a:pt x="1198557" y="0"/>
                </a:lnTo>
                <a:lnTo>
                  <a:pt x="1248562" y="86217"/>
                </a:lnTo>
                <a:lnTo>
                  <a:pt x="1298569" y="0"/>
                </a:lnTo>
                <a:lnTo>
                  <a:pt x="1348574" y="86217"/>
                </a:lnTo>
                <a:lnTo>
                  <a:pt x="1398581" y="0"/>
                </a:lnTo>
                <a:lnTo>
                  <a:pt x="1448586" y="86217"/>
                </a:lnTo>
                <a:lnTo>
                  <a:pt x="1498593" y="0"/>
                </a:lnTo>
                <a:lnTo>
                  <a:pt x="1548598" y="86217"/>
                </a:lnTo>
                <a:lnTo>
                  <a:pt x="1598605" y="0"/>
                </a:lnTo>
                <a:lnTo>
                  <a:pt x="1648610" y="86217"/>
                </a:lnTo>
                <a:lnTo>
                  <a:pt x="1698617" y="0"/>
                </a:lnTo>
                <a:lnTo>
                  <a:pt x="1748622" y="86217"/>
                </a:lnTo>
                <a:lnTo>
                  <a:pt x="1798629" y="0"/>
                </a:lnTo>
                <a:lnTo>
                  <a:pt x="1803400" y="8226"/>
                </a:lnTo>
                <a:lnTo>
                  <a:pt x="1803400" y="89994"/>
                </a:lnTo>
                <a:lnTo>
                  <a:pt x="1803400" y="325721"/>
                </a:lnTo>
                <a:lnTo>
                  <a:pt x="0" y="325721"/>
                </a:lnTo>
                <a:lnTo>
                  <a:pt x="0" y="89994"/>
                </a:lnTo>
                <a:lnTo>
                  <a:pt x="0" y="2736"/>
                </a:lnTo>
                <a:lnTo>
                  <a:pt x="48418" y="86217"/>
                </a:lnTo>
                <a:close/>
              </a:path>
            </a:pathLst>
          </a:custGeom>
          <a:solidFill>
            <a:srgbClr val="2C89CE">
              <a:lumMod val="20000"/>
              <a:lumOff val="80000"/>
            </a:srgbClr>
          </a:solidFill>
          <a:ln w="12700" cap="flat" cmpd="sng" algn="ctr">
            <a:noFill/>
            <a:prstDash val="solid"/>
            <a:miter lim="800000"/>
          </a:ln>
          <a:effectLst/>
        </p:spPr>
        <p:txBody>
          <a:bodyPr rtlCol="0" anchor="ctr">
            <a:normAutofit lnSpcReduction="10000"/>
          </a:bodyPr>
          <a:lstStyle/>
          <a:p>
            <a:pPr algn="ctr"/>
            <a:r>
              <a:rPr lang="en-US" altLang="zh-CN" sz="3200" dirty="0">
                <a:solidFill>
                  <a:srgbClr val="2C89CE"/>
                </a:solidFill>
                <a:latin typeface="Helvetica Neue" panose="02000503000000020004" charset="0"/>
                <a:ea typeface="黑体-简" panose="02000000000000000000" charset="-122"/>
              </a:rPr>
              <a:t>A</a:t>
            </a:r>
            <a:endParaRPr lang="en-US" altLang="zh-CN" sz="3200" dirty="0">
              <a:solidFill>
                <a:srgbClr val="2C89CE"/>
              </a:solidFill>
              <a:latin typeface="Helvetica Neue" panose="02000503000000020004" charset="0"/>
              <a:ea typeface="黑体-简" panose="02000000000000000000" charset="-122"/>
            </a:endParaRPr>
          </a:p>
        </p:txBody>
      </p:sp>
      <p:cxnSp>
        <p:nvCxnSpPr>
          <p:cNvPr id="37" name="直接连接符 36"/>
          <p:cNvCxnSpPr/>
          <p:nvPr>
            <p:custDataLst>
              <p:tags r:id="rId5"/>
            </p:custDataLst>
          </p:nvPr>
        </p:nvCxnSpPr>
        <p:spPr>
          <a:xfrm>
            <a:off x="4329430" y="10785475"/>
            <a:ext cx="1641475" cy="0"/>
          </a:xfrm>
          <a:prstGeom prst="line">
            <a:avLst/>
          </a:prstGeom>
          <a:noFill/>
          <a:ln w="6350" cap="flat" cmpd="sng" algn="ctr">
            <a:solidFill>
              <a:srgbClr val="2C89CE"/>
            </a:solidFill>
            <a:prstDash val="solid"/>
            <a:miter lim="800000"/>
          </a:ln>
          <a:effectLst/>
        </p:spPr>
      </p:cxnSp>
      <p:cxnSp>
        <p:nvCxnSpPr>
          <p:cNvPr id="38" name="直接连接符 37"/>
          <p:cNvCxnSpPr/>
          <p:nvPr>
            <p:custDataLst>
              <p:tags r:id="rId6"/>
            </p:custDataLst>
          </p:nvPr>
        </p:nvCxnSpPr>
        <p:spPr>
          <a:xfrm>
            <a:off x="1859915" y="10785475"/>
            <a:ext cx="1641475" cy="0"/>
          </a:xfrm>
          <a:prstGeom prst="line">
            <a:avLst/>
          </a:prstGeom>
          <a:noFill/>
          <a:ln w="6350" cap="flat" cmpd="sng" algn="ctr">
            <a:solidFill>
              <a:srgbClr val="2C89CE"/>
            </a:solidFill>
            <a:prstDash val="solid"/>
            <a:miter lim="800000"/>
          </a:ln>
          <a:effectLst/>
        </p:spPr>
      </p:cxnSp>
      <p:sp>
        <p:nvSpPr>
          <p:cNvPr id="41" name="矩形 40"/>
          <p:cNvSpPr/>
          <p:nvPr>
            <p:custDataLst>
              <p:tags r:id="rId7"/>
            </p:custDataLst>
          </p:nvPr>
        </p:nvSpPr>
        <p:spPr>
          <a:xfrm>
            <a:off x="7446645" y="3296285"/>
            <a:ext cx="4110990" cy="7175500"/>
          </a:xfrm>
          <a:prstGeom prst="rect">
            <a:avLst/>
          </a:prstGeom>
          <a:solidFill>
            <a:srgbClr val="2C89CE"/>
          </a:solidFill>
          <a:ln w="12700" cap="flat" cmpd="sng" algn="ctr">
            <a:noFill/>
            <a:prstDash val="solid"/>
            <a:miter lim="800000"/>
          </a:ln>
          <a:effectLst/>
        </p:spPr>
        <p:txBody>
          <a:bodyPr rot="0" spcFirstLastPara="0" vertOverflow="overflow" horzOverflow="overflow" vert="horz" wrap="square" lIns="91440" tIns="45720" rIns="91440" bIns="72000" numCol="1" spcCol="0" rtlCol="0" fromWordArt="0" anchor="ctr" anchorCtr="0" forceAA="0" compatLnSpc="1">
            <a:normAutofit/>
          </a:bodyPr>
          <a:lstStyle/>
          <a:p>
            <a:pPr algn="ctr">
              <a:lnSpc>
                <a:spcPct val="150000"/>
              </a:lnSpc>
            </a:pPr>
            <a:endParaRPr lang="zh-CN" altLang="en-US" sz="3200" dirty="0">
              <a:solidFill>
                <a:sysClr val="window" lastClr="FFFFFF"/>
              </a:solidFill>
              <a:latin typeface="Arial" panose="020B0604020202090204" pitchFamily="34" charset="0"/>
              <a:ea typeface="微软雅黑" charset="0"/>
            </a:endParaRPr>
          </a:p>
        </p:txBody>
      </p:sp>
      <p:sp>
        <p:nvSpPr>
          <p:cNvPr id="42" name="任意多边形 41"/>
          <p:cNvSpPr/>
          <p:nvPr>
            <p:custDataLst>
              <p:tags r:id="rId8"/>
            </p:custDataLst>
          </p:nvPr>
        </p:nvSpPr>
        <p:spPr>
          <a:xfrm>
            <a:off x="7446645" y="10135870"/>
            <a:ext cx="4110990" cy="1298575"/>
          </a:xfrm>
          <a:custGeom>
            <a:avLst/>
            <a:gdLst>
              <a:gd name="connsiteX0" fmla="*/ 98425 w 1803400"/>
              <a:gd name="connsiteY0" fmla="*/ 0 h 325721"/>
              <a:gd name="connsiteX1" fmla="*/ 148430 w 1803400"/>
              <a:gd name="connsiteY1" fmla="*/ 86217 h 325721"/>
              <a:gd name="connsiteX2" fmla="*/ 198437 w 1803400"/>
              <a:gd name="connsiteY2" fmla="*/ 0 h 325721"/>
              <a:gd name="connsiteX3" fmla="*/ 248442 w 1803400"/>
              <a:gd name="connsiteY3" fmla="*/ 86217 h 325721"/>
              <a:gd name="connsiteX4" fmla="*/ 298449 w 1803400"/>
              <a:gd name="connsiteY4" fmla="*/ 0 h 325721"/>
              <a:gd name="connsiteX5" fmla="*/ 348454 w 1803400"/>
              <a:gd name="connsiteY5" fmla="*/ 86217 h 325721"/>
              <a:gd name="connsiteX6" fmla="*/ 398461 w 1803400"/>
              <a:gd name="connsiteY6" fmla="*/ 0 h 325721"/>
              <a:gd name="connsiteX7" fmla="*/ 448466 w 1803400"/>
              <a:gd name="connsiteY7" fmla="*/ 86217 h 325721"/>
              <a:gd name="connsiteX8" fmla="*/ 498473 w 1803400"/>
              <a:gd name="connsiteY8" fmla="*/ 0 h 325721"/>
              <a:gd name="connsiteX9" fmla="*/ 548478 w 1803400"/>
              <a:gd name="connsiteY9" fmla="*/ 86217 h 325721"/>
              <a:gd name="connsiteX10" fmla="*/ 598485 w 1803400"/>
              <a:gd name="connsiteY10" fmla="*/ 0 h 325721"/>
              <a:gd name="connsiteX11" fmla="*/ 648490 w 1803400"/>
              <a:gd name="connsiteY11" fmla="*/ 86217 h 325721"/>
              <a:gd name="connsiteX12" fmla="*/ 698497 w 1803400"/>
              <a:gd name="connsiteY12" fmla="*/ 0 h 325721"/>
              <a:gd name="connsiteX13" fmla="*/ 748502 w 1803400"/>
              <a:gd name="connsiteY13" fmla="*/ 86217 h 325721"/>
              <a:gd name="connsiteX14" fmla="*/ 798509 w 1803400"/>
              <a:gd name="connsiteY14" fmla="*/ 0 h 325721"/>
              <a:gd name="connsiteX15" fmla="*/ 848514 w 1803400"/>
              <a:gd name="connsiteY15" fmla="*/ 86217 h 325721"/>
              <a:gd name="connsiteX16" fmla="*/ 898521 w 1803400"/>
              <a:gd name="connsiteY16" fmla="*/ 0 h 325721"/>
              <a:gd name="connsiteX17" fmla="*/ 948526 w 1803400"/>
              <a:gd name="connsiteY17" fmla="*/ 86217 h 325721"/>
              <a:gd name="connsiteX18" fmla="*/ 998533 w 1803400"/>
              <a:gd name="connsiteY18" fmla="*/ 0 h 325721"/>
              <a:gd name="connsiteX19" fmla="*/ 1048538 w 1803400"/>
              <a:gd name="connsiteY19" fmla="*/ 86217 h 325721"/>
              <a:gd name="connsiteX20" fmla="*/ 1098545 w 1803400"/>
              <a:gd name="connsiteY20" fmla="*/ 0 h 325721"/>
              <a:gd name="connsiteX21" fmla="*/ 1148550 w 1803400"/>
              <a:gd name="connsiteY21" fmla="*/ 86217 h 325721"/>
              <a:gd name="connsiteX22" fmla="*/ 1198557 w 1803400"/>
              <a:gd name="connsiteY22" fmla="*/ 0 h 325721"/>
              <a:gd name="connsiteX23" fmla="*/ 1248562 w 1803400"/>
              <a:gd name="connsiteY23" fmla="*/ 86217 h 325721"/>
              <a:gd name="connsiteX24" fmla="*/ 1298569 w 1803400"/>
              <a:gd name="connsiteY24" fmla="*/ 0 h 325721"/>
              <a:gd name="connsiteX25" fmla="*/ 1348574 w 1803400"/>
              <a:gd name="connsiteY25" fmla="*/ 86217 h 325721"/>
              <a:gd name="connsiteX26" fmla="*/ 1398581 w 1803400"/>
              <a:gd name="connsiteY26" fmla="*/ 0 h 325721"/>
              <a:gd name="connsiteX27" fmla="*/ 1448586 w 1803400"/>
              <a:gd name="connsiteY27" fmla="*/ 86217 h 325721"/>
              <a:gd name="connsiteX28" fmla="*/ 1498593 w 1803400"/>
              <a:gd name="connsiteY28" fmla="*/ 0 h 325721"/>
              <a:gd name="connsiteX29" fmla="*/ 1548598 w 1803400"/>
              <a:gd name="connsiteY29" fmla="*/ 86217 h 325721"/>
              <a:gd name="connsiteX30" fmla="*/ 1598605 w 1803400"/>
              <a:gd name="connsiteY30" fmla="*/ 0 h 325721"/>
              <a:gd name="connsiteX31" fmla="*/ 1648610 w 1803400"/>
              <a:gd name="connsiteY31" fmla="*/ 86217 h 325721"/>
              <a:gd name="connsiteX32" fmla="*/ 1698617 w 1803400"/>
              <a:gd name="connsiteY32" fmla="*/ 0 h 325721"/>
              <a:gd name="connsiteX33" fmla="*/ 1748622 w 1803400"/>
              <a:gd name="connsiteY33" fmla="*/ 86217 h 325721"/>
              <a:gd name="connsiteX34" fmla="*/ 1798629 w 1803400"/>
              <a:gd name="connsiteY34" fmla="*/ 0 h 325721"/>
              <a:gd name="connsiteX35" fmla="*/ 1803400 w 1803400"/>
              <a:gd name="connsiteY35" fmla="*/ 8226 h 325721"/>
              <a:gd name="connsiteX36" fmla="*/ 1803400 w 1803400"/>
              <a:gd name="connsiteY36" fmla="*/ 89994 h 325721"/>
              <a:gd name="connsiteX37" fmla="*/ 1803400 w 1803400"/>
              <a:gd name="connsiteY37" fmla="*/ 325721 h 325721"/>
              <a:gd name="connsiteX38" fmla="*/ 0 w 1803400"/>
              <a:gd name="connsiteY38" fmla="*/ 325721 h 325721"/>
              <a:gd name="connsiteX39" fmla="*/ 0 w 1803400"/>
              <a:gd name="connsiteY39" fmla="*/ 89994 h 325721"/>
              <a:gd name="connsiteX40" fmla="*/ 0 w 1803400"/>
              <a:gd name="connsiteY40" fmla="*/ 2736 h 325721"/>
              <a:gd name="connsiteX41" fmla="*/ 48418 w 1803400"/>
              <a:gd name="connsiteY41" fmla="*/ 86217 h 32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03400" h="325721">
                <a:moveTo>
                  <a:pt x="98425" y="0"/>
                </a:moveTo>
                <a:lnTo>
                  <a:pt x="148430" y="86217"/>
                </a:lnTo>
                <a:lnTo>
                  <a:pt x="198437" y="0"/>
                </a:lnTo>
                <a:lnTo>
                  <a:pt x="248442" y="86217"/>
                </a:lnTo>
                <a:lnTo>
                  <a:pt x="298449" y="0"/>
                </a:lnTo>
                <a:lnTo>
                  <a:pt x="348454" y="86217"/>
                </a:lnTo>
                <a:lnTo>
                  <a:pt x="398461" y="0"/>
                </a:lnTo>
                <a:lnTo>
                  <a:pt x="448466" y="86217"/>
                </a:lnTo>
                <a:lnTo>
                  <a:pt x="498473" y="0"/>
                </a:lnTo>
                <a:lnTo>
                  <a:pt x="548478" y="86217"/>
                </a:lnTo>
                <a:lnTo>
                  <a:pt x="598485" y="0"/>
                </a:lnTo>
                <a:lnTo>
                  <a:pt x="648490" y="86217"/>
                </a:lnTo>
                <a:lnTo>
                  <a:pt x="698497" y="0"/>
                </a:lnTo>
                <a:lnTo>
                  <a:pt x="748502" y="86217"/>
                </a:lnTo>
                <a:lnTo>
                  <a:pt x="798509" y="0"/>
                </a:lnTo>
                <a:lnTo>
                  <a:pt x="848514" y="86217"/>
                </a:lnTo>
                <a:lnTo>
                  <a:pt x="898521" y="0"/>
                </a:lnTo>
                <a:lnTo>
                  <a:pt x="948526" y="86217"/>
                </a:lnTo>
                <a:lnTo>
                  <a:pt x="998533" y="0"/>
                </a:lnTo>
                <a:lnTo>
                  <a:pt x="1048538" y="86217"/>
                </a:lnTo>
                <a:lnTo>
                  <a:pt x="1098545" y="0"/>
                </a:lnTo>
                <a:lnTo>
                  <a:pt x="1148550" y="86217"/>
                </a:lnTo>
                <a:lnTo>
                  <a:pt x="1198557" y="0"/>
                </a:lnTo>
                <a:lnTo>
                  <a:pt x="1248562" y="86217"/>
                </a:lnTo>
                <a:lnTo>
                  <a:pt x="1298569" y="0"/>
                </a:lnTo>
                <a:lnTo>
                  <a:pt x="1348574" y="86217"/>
                </a:lnTo>
                <a:lnTo>
                  <a:pt x="1398581" y="0"/>
                </a:lnTo>
                <a:lnTo>
                  <a:pt x="1448586" y="86217"/>
                </a:lnTo>
                <a:lnTo>
                  <a:pt x="1498593" y="0"/>
                </a:lnTo>
                <a:lnTo>
                  <a:pt x="1548598" y="86217"/>
                </a:lnTo>
                <a:lnTo>
                  <a:pt x="1598605" y="0"/>
                </a:lnTo>
                <a:lnTo>
                  <a:pt x="1648610" y="86217"/>
                </a:lnTo>
                <a:lnTo>
                  <a:pt x="1698617" y="0"/>
                </a:lnTo>
                <a:lnTo>
                  <a:pt x="1748622" y="86217"/>
                </a:lnTo>
                <a:lnTo>
                  <a:pt x="1798629" y="0"/>
                </a:lnTo>
                <a:lnTo>
                  <a:pt x="1803400" y="8226"/>
                </a:lnTo>
                <a:lnTo>
                  <a:pt x="1803400" y="89994"/>
                </a:lnTo>
                <a:lnTo>
                  <a:pt x="1803400" y="325721"/>
                </a:lnTo>
                <a:lnTo>
                  <a:pt x="0" y="325721"/>
                </a:lnTo>
                <a:lnTo>
                  <a:pt x="0" y="89994"/>
                </a:lnTo>
                <a:lnTo>
                  <a:pt x="0" y="2736"/>
                </a:lnTo>
                <a:lnTo>
                  <a:pt x="48418" y="86217"/>
                </a:lnTo>
                <a:close/>
              </a:path>
            </a:pathLst>
          </a:custGeom>
          <a:solidFill>
            <a:srgbClr val="2C89CE">
              <a:lumMod val="20000"/>
              <a:lumOff val="80000"/>
            </a:srgbClr>
          </a:solidFill>
          <a:ln w="12700" cap="flat" cmpd="sng" algn="ctr">
            <a:noFill/>
            <a:prstDash val="solid"/>
            <a:miter lim="800000"/>
          </a:ln>
          <a:effectLst/>
        </p:spPr>
        <p:txBody>
          <a:bodyPr rtlCol="0" anchor="ctr">
            <a:normAutofit lnSpcReduction="10000"/>
          </a:bodyPr>
          <a:lstStyle/>
          <a:p>
            <a:pPr algn="ctr"/>
            <a:r>
              <a:rPr lang="en-US" altLang="zh-CN" sz="3200" dirty="0">
                <a:solidFill>
                  <a:srgbClr val="2C89CE"/>
                </a:solidFill>
                <a:latin typeface="Helvetica Neue" panose="02000503000000020004" charset="0"/>
                <a:ea typeface="黑体-简" panose="02000000000000000000" charset="-122"/>
              </a:rPr>
              <a:t>B</a:t>
            </a:r>
            <a:endParaRPr lang="en-US" altLang="zh-CN" sz="3200" dirty="0">
              <a:solidFill>
                <a:srgbClr val="2C89CE"/>
              </a:solidFill>
              <a:latin typeface="Helvetica Neue" panose="02000503000000020004" charset="0"/>
              <a:ea typeface="黑体-简" panose="02000000000000000000" charset="-122"/>
            </a:endParaRPr>
          </a:p>
        </p:txBody>
      </p:sp>
      <p:cxnSp>
        <p:nvCxnSpPr>
          <p:cNvPr id="43" name="直接连接符 42"/>
          <p:cNvCxnSpPr/>
          <p:nvPr>
            <p:custDataLst>
              <p:tags r:id="rId9"/>
            </p:custDataLst>
          </p:nvPr>
        </p:nvCxnSpPr>
        <p:spPr>
          <a:xfrm>
            <a:off x="9916160" y="10785475"/>
            <a:ext cx="1641475" cy="0"/>
          </a:xfrm>
          <a:prstGeom prst="line">
            <a:avLst/>
          </a:prstGeom>
          <a:noFill/>
          <a:ln w="6350" cap="flat" cmpd="sng" algn="ctr">
            <a:solidFill>
              <a:srgbClr val="2C89CE"/>
            </a:solidFill>
            <a:prstDash val="solid"/>
            <a:miter lim="800000"/>
          </a:ln>
          <a:effectLst/>
        </p:spPr>
      </p:cxnSp>
      <p:cxnSp>
        <p:nvCxnSpPr>
          <p:cNvPr id="44" name="直接连接符 43"/>
          <p:cNvCxnSpPr/>
          <p:nvPr>
            <p:custDataLst>
              <p:tags r:id="rId10"/>
            </p:custDataLst>
          </p:nvPr>
        </p:nvCxnSpPr>
        <p:spPr>
          <a:xfrm>
            <a:off x="7446645" y="10785475"/>
            <a:ext cx="1641475" cy="0"/>
          </a:xfrm>
          <a:prstGeom prst="line">
            <a:avLst/>
          </a:prstGeom>
          <a:noFill/>
          <a:ln w="6350" cap="flat" cmpd="sng" algn="ctr">
            <a:solidFill>
              <a:srgbClr val="2C89CE"/>
            </a:solidFill>
            <a:prstDash val="solid"/>
            <a:miter lim="800000"/>
          </a:ln>
          <a:effectLst/>
        </p:spPr>
      </p:cxnSp>
      <p:sp>
        <p:nvSpPr>
          <p:cNvPr id="46" name="矩形 45"/>
          <p:cNvSpPr/>
          <p:nvPr>
            <p:custDataLst>
              <p:tags r:id="rId11"/>
            </p:custDataLst>
          </p:nvPr>
        </p:nvSpPr>
        <p:spPr>
          <a:xfrm>
            <a:off x="12907645" y="3296285"/>
            <a:ext cx="4110990" cy="7175500"/>
          </a:xfrm>
          <a:prstGeom prst="rect">
            <a:avLst/>
          </a:prstGeom>
          <a:solidFill>
            <a:srgbClr val="2C89CE"/>
          </a:solidFill>
          <a:ln w="12700" cap="flat" cmpd="sng" algn="ctr">
            <a:noFill/>
            <a:prstDash val="solid"/>
            <a:miter lim="800000"/>
          </a:ln>
          <a:effectLst/>
        </p:spPr>
        <p:txBody>
          <a:bodyPr rot="0" spcFirstLastPara="0" vertOverflow="overflow" horzOverflow="overflow" vert="horz" wrap="square" lIns="91440" tIns="45720" rIns="91440" bIns="72000" numCol="1" spcCol="0" rtlCol="0" fromWordArt="0" anchor="ctr" anchorCtr="0" forceAA="0" compatLnSpc="1">
            <a:normAutofit/>
          </a:bodyPr>
          <a:lstStyle/>
          <a:p>
            <a:pPr algn="ctr">
              <a:lnSpc>
                <a:spcPct val="150000"/>
              </a:lnSpc>
            </a:pPr>
            <a:endParaRPr lang="zh-CN" altLang="en-US" sz="3200" dirty="0">
              <a:solidFill>
                <a:sysClr val="window" lastClr="FFFFFF"/>
              </a:solidFill>
              <a:latin typeface="Arial" panose="020B0604020202090204" pitchFamily="34" charset="0"/>
              <a:ea typeface="微软雅黑" charset="0"/>
            </a:endParaRPr>
          </a:p>
        </p:txBody>
      </p:sp>
      <p:sp>
        <p:nvSpPr>
          <p:cNvPr id="47" name="任意多边形 46"/>
          <p:cNvSpPr/>
          <p:nvPr>
            <p:custDataLst>
              <p:tags r:id="rId12"/>
            </p:custDataLst>
          </p:nvPr>
        </p:nvSpPr>
        <p:spPr>
          <a:xfrm>
            <a:off x="12907645" y="10135870"/>
            <a:ext cx="4110990" cy="1298575"/>
          </a:xfrm>
          <a:custGeom>
            <a:avLst/>
            <a:gdLst>
              <a:gd name="connsiteX0" fmla="*/ 98425 w 1803400"/>
              <a:gd name="connsiteY0" fmla="*/ 0 h 325721"/>
              <a:gd name="connsiteX1" fmla="*/ 148430 w 1803400"/>
              <a:gd name="connsiteY1" fmla="*/ 86217 h 325721"/>
              <a:gd name="connsiteX2" fmla="*/ 198437 w 1803400"/>
              <a:gd name="connsiteY2" fmla="*/ 0 h 325721"/>
              <a:gd name="connsiteX3" fmla="*/ 248442 w 1803400"/>
              <a:gd name="connsiteY3" fmla="*/ 86217 h 325721"/>
              <a:gd name="connsiteX4" fmla="*/ 298449 w 1803400"/>
              <a:gd name="connsiteY4" fmla="*/ 0 h 325721"/>
              <a:gd name="connsiteX5" fmla="*/ 348454 w 1803400"/>
              <a:gd name="connsiteY5" fmla="*/ 86217 h 325721"/>
              <a:gd name="connsiteX6" fmla="*/ 398461 w 1803400"/>
              <a:gd name="connsiteY6" fmla="*/ 0 h 325721"/>
              <a:gd name="connsiteX7" fmla="*/ 448466 w 1803400"/>
              <a:gd name="connsiteY7" fmla="*/ 86217 h 325721"/>
              <a:gd name="connsiteX8" fmla="*/ 498473 w 1803400"/>
              <a:gd name="connsiteY8" fmla="*/ 0 h 325721"/>
              <a:gd name="connsiteX9" fmla="*/ 548478 w 1803400"/>
              <a:gd name="connsiteY9" fmla="*/ 86217 h 325721"/>
              <a:gd name="connsiteX10" fmla="*/ 598485 w 1803400"/>
              <a:gd name="connsiteY10" fmla="*/ 0 h 325721"/>
              <a:gd name="connsiteX11" fmla="*/ 648490 w 1803400"/>
              <a:gd name="connsiteY11" fmla="*/ 86217 h 325721"/>
              <a:gd name="connsiteX12" fmla="*/ 698497 w 1803400"/>
              <a:gd name="connsiteY12" fmla="*/ 0 h 325721"/>
              <a:gd name="connsiteX13" fmla="*/ 748502 w 1803400"/>
              <a:gd name="connsiteY13" fmla="*/ 86217 h 325721"/>
              <a:gd name="connsiteX14" fmla="*/ 798509 w 1803400"/>
              <a:gd name="connsiteY14" fmla="*/ 0 h 325721"/>
              <a:gd name="connsiteX15" fmla="*/ 848514 w 1803400"/>
              <a:gd name="connsiteY15" fmla="*/ 86217 h 325721"/>
              <a:gd name="connsiteX16" fmla="*/ 898521 w 1803400"/>
              <a:gd name="connsiteY16" fmla="*/ 0 h 325721"/>
              <a:gd name="connsiteX17" fmla="*/ 948526 w 1803400"/>
              <a:gd name="connsiteY17" fmla="*/ 86217 h 325721"/>
              <a:gd name="connsiteX18" fmla="*/ 998533 w 1803400"/>
              <a:gd name="connsiteY18" fmla="*/ 0 h 325721"/>
              <a:gd name="connsiteX19" fmla="*/ 1048538 w 1803400"/>
              <a:gd name="connsiteY19" fmla="*/ 86217 h 325721"/>
              <a:gd name="connsiteX20" fmla="*/ 1098545 w 1803400"/>
              <a:gd name="connsiteY20" fmla="*/ 0 h 325721"/>
              <a:gd name="connsiteX21" fmla="*/ 1148550 w 1803400"/>
              <a:gd name="connsiteY21" fmla="*/ 86217 h 325721"/>
              <a:gd name="connsiteX22" fmla="*/ 1198557 w 1803400"/>
              <a:gd name="connsiteY22" fmla="*/ 0 h 325721"/>
              <a:gd name="connsiteX23" fmla="*/ 1248562 w 1803400"/>
              <a:gd name="connsiteY23" fmla="*/ 86217 h 325721"/>
              <a:gd name="connsiteX24" fmla="*/ 1298569 w 1803400"/>
              <a:gd name="connsiteY24" fmla="*/ 0 h 325721"/>
              <a:gd name="connsiteX25" fmla="*/ 1348574 w 1803400"/>
              <a:gd name="connsiteY25" fmla="*/ 86217 h 325721"/>
              <a:gd name="connsiteX26" fmla="*/ 1398581 w 1803400"/>
              <a:gd name="connsiteY26" fmla="*/ 0 h 325721"/>
              <a:gd name="connsiteX27" fmla="*/ 1448586 w 1803400"/>
              <a:gd name="connsiteY27" fmla="*/ 86217 h 325721"/>
              <a:gd name="connsiteX28" fmla="*/ 1498593 w 1803400"/>
              <a:gd name="connsiteY28" fmla="*/ 0 h 325721"/>
              <a:gd name="connsiteX29" fmla="*/ 1548598 w 1803400"/>
              <a:gd name="connsiteY29" fmla="*/ 86217 h 325721"/>
              <a:gd name="connsiteX30" fmla="*/ 1598605 w 1803400"/>
              <a:gd name="connsiteY30" fmla="*/ 0 h 325721"/>
              <a:gd name="connsiteX31" fmla="*/ 1648610 w 1803400"/>
              <a:gd name="connsiteY31" fmla="*/ 86217 h 325721"/>
              <a:gd name="connsiteX32" fmla="*/ 1698617 w 1803400"/>
              <a:gd name="connsiteY32" fmla="*/ 0 h 325721"/>
              <a:gd name="connsiteX33" fmla="*/ 1748622 w 1803400"/>
              <a:gd name="connsiteY33" fmla="*/ 86217 h 325721"/>
              <a:gd name="connsiteX34" fmla="*/ 1798629 w 1803400"/>
              <a:gd name="connsiteY34" fmla="*/ 0 h 325721"/>
              <a:gd name="connsiteX35" fmla="*/ 1803400 w 1803400"/>
              <a:gd name="connsiteY35" fmla="*/ 8226 h 325721"/>
              <a:gd name="connsiteX36" fmla="*/ 1803400 w 1803400"/>
              <a:gd name="connsiteY36" fmla="*/ 89994 h 325721"/>
              <a:gd name="connsiteX37" fmla="*/ 1803400 w 1803400"/>
              <a:gd name="connsiteY37" fmla="*/ 325721 h 325721"/>
              <a:gd name="connsiteX38" fmla="*/ 0 w 1803400"/>
              <a:gd name="connsiteY38" fmla="*/ 325721 h 325721"/>
              <a:gd name="connsiteX39" fmla="*/ 0 w 1803400"/>
              <a:gd name="connsiteY39" fmla="*/ 89994 h 325721"/>
              <a:gd name="connsiteX40" fmla="*/ 0 w 1803400"/>
              <a:gd name="connsiteY40" fmla="*/ 2736 h 325721"/>
              <a:gd name="connsiteX41" fmla="*/ 48418 w 1803400"/>
              <a:gd name="connsiteY41" fmla="*/ 86217 h 32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03400" h="325721">
                <a:moveTo>
                  <a:pt x="98425" y="0"/>
                </a:moveTo>
                <a:lnTo>
                  <a:pt x="148430" y="86217"/>
                </a:lnTo>
                <a:lnTo>
                  <a:pt x="198437" y="0"/>
                </a:lnTo>
                <a:lnTo>
                  <a:pt x="248442" y="86217"/>
                </a:lnTo>
                <a:lnTo>
                  <a:pt x="298449" y="0"/>
                </a:lnTo>
                <a:lnTo>
                  <a:pt x="348454" y="86217"/>
                </a:lnTo>
                <a:lnTo>
                  <a:pt x="398461" y="0"/>
                </a:lnTo>
                <a:lnTo>
                  <a:pt x="448466" y="86217"/>
                </a:lnTo>
                <a:lnTo>
                  <a:pt x="498473" y="0"/>
                </a:lnTo>
                <a:lnTo>
                  <a:pt x="548478" y="86217"/>
                </a:lnTo>
                <a:lnTo>
                  <a:pt x="598485" y="0"/>
                </a:lnTo>
                <a:lnTo>
                  <a:pt x="648490" y="86217"/>
                </a:lnTo>
                <a:lnTo>
                  <a:pt x="698497" y="0"/>
                </a:lnTo>
                <a:lnTo>
                  <a:pt x="748502" y="86217"/>
                </a:lnTo>
                <a:lnTo>
                  <a:pt x="798509" y="0"/>
                </a:lnTo>
                <a:lnTo>
                  <a:pt x="848514" y="86217"/>
                </a:lnTo>
                <a:lnTo>
                  <a:pt x="898521" y="0"/>
                </a:lnTo>
                <a:lnTo>
                  <a:pt x="948526" y="86217"/>
                </a:lnTo>
                <a:lnTo>
                  <a:pt x="998533" y="0"/>
                </a:lnTo>
                <a:lnTo>
                  <a:pt x="1048538" y="86217"/>
                </a:lnTo>
                <a:lnTo>
                  <a:pt x="1098545" y="0"/>
                </a:lnTo>
                <a:lnTo>
                  <a:pt x="1148550" y="86217"/>
                </a:lnTo>
                <a:lnTo>
                  <a:pt x="1198557" y="0"/>
                </a:lnTo>
                <a:lnTo>
                  <a:pt x="1248562" y="86217"/>
                </a:lnTo>
                <a:lnTo>
                  <a:pt x="1298569" y="0"/>
                </a:lnTo>
                <a:lnTo>
                  <a:pt x="1348574" y="86217"/>
                </a:lnTo>
                <a:lnTo>
                  <a:pt x="1398581" y="0"/>
                </a:lnTo>
                <a:lnTo>
                  <a:pt x="1448586" y="86217"/>
                </a:lnTo>
                <a:lnTo>
                  <a:pt x="1498593" y="0"/>
                </a:lnTo>
                <a:lnTo>
                  <a:pt x="1548598" y="86217"/>
                </a:lnTo>
                <a:lnTo>
                  <a:pt x="1598605" y="0"/>
                </a:lnTo>
                <a:lnTo>
                  <a:pt x="1648610" y="86217"/>
                </a:lnTo>
                <a:lnTo>
                  <a:pt x="1698617" y="0"/>
                </a:lnTo>
                <a:lnTo>
                  <a:pt x="1748622" y="86217"/>
                </a:lnTo>
                <a:lnTo>
                  <a:pt x="1798629" y="0"/>
                </a:lnTo>
                <a:lnTo>
                  <a:pt x="1803400" y="8226"/>
                </a:lnTo>
                <a:lnTo>
                  <a:pt x="1803400" y="89994"/>
                </a:lnTo>
                <a:lnTo>
                  <a:pt x="1803400" y="325721"/>
                </a:lnTo>
                <a:lnTo>
                  <a:pt x="0" y="325721"/>
                </a:lnTo>
                <a:lnTo>
                  <a:pt x="0" y="89994"/>
                </a:lnTo>
                <a:lnTo>
                  <a:pt x="0" y="2736"/>
                </a:lnTo>
                <a:lnTo>
                  <a:pt x="48418" y="86217"/>
                </a:lnTo>
                <a:close/>
              </a:path>
            </a:pathLst>
          </a:custGeom>
          <a:solidFill>
            <a:srgbClr val="2C89CE">
              <a:lumMod val="20000"/>
              <a:lumOff val="80000"/>
            </a:srgbClr>
          </a:solidFill>
          <a:ln w="12700" cap="flat" cmpd="sng" algn="ctr">
            <a:noFill/>
            <a:prstDash val="solid"/>
            <a:miter lim="800000"/>
          </a:ln>
          <a:effectLst/>
        </p:spPr>
        <p:txBody>
          <a:bodyPr rtlCol="0" anchor="ctr">
            <a:normAutofit lnSpcReduction="10000"/>
          </a:bodyPr>
          <a:lstStyle/>
          <a:p>
            <a:pPr algn="ctr"/>
            <a:r>
              <a:rPr lang="en-US" altLang="zh-CN" sz="3200" dirty="0">
                <a:solidFill>
                  <a:srgbClr val="2C89CE"/>
                </a:solidFill>
                <a:latin typeface="Helvetica Neue" panose="02000503000000020004" charset="0"/>
                <a:ea typeface="黑体-简" panose="02000000000000000000" charset="-122"/>
              </a:rPr>
              <a:t>C</a:t>
            </a:r>
            <a:endParaRPr lang="en-US" altLang="zh-CN" sz="3200" dirty="0">
              <a:solidFill>
                <a:srgbClr val="2C89CE"/>
              </a:solidFill>
              <a:latin typeface="Helvetica Neue" panose="02000503000000020004" charset="0"/>
              <a:ea typeface="黑体-简" panose="02000000000000000000" charset="-122"/>
            </a:endParaRPr>
          </a:p>
        </p:txBody>
      </p:sp>
      <p:cxnSp>
        <p:nvCxnSpPr>
          <p:cNvPr id="48" name="直接连接符 47"/>
          <p:cNvCxnSpPr/>
          <p:nvPr>
            <p:custDataLst>
              <p:tags r:id="rId13"/>
            </p:custDataLst>
          </p:nvPr>
        </p:nvCxnSpPr>
        <p:spPr>
          <a:xfrm>
            <a:off x="15377160" y="10785475"/>
            <a:ext cx="1641475" cy="0"/>
          </a:xfrm>
          <a:prstGeom prst="line">
            <a:avLst/>
          </a:prstGeom>
          <a:noFill/>
          <a:ln w="6350" cap="flat" cmpd="sng" algn="ctr">
            <a:solidFill>
              <a:srgbClr val="2C89CE"/>
            </a:solidFill>
            <a:prstDash val="solid"/>
            <a:miter lim="800000"/>
          </a:ln>
          <a:effectLst/>
        </p:spPr>
      </p:cxnSp>
      <p:cxnSp>
        <p:nvCxnSpPr>
          <p:cNvPr id="49" name="直接连接符 48"/>
          <p:cNvCxnSpPr/>
          <p:nvPr>
            <p:custDataLst>
              <p:tags r:id="rId14"/>
            </p:custDataLst>
          </p:nvPr>
        </p:nvCxnSpPr>
        <p:spPr>
          <a:xfrm>
            <a:off x="12907645" y="10785475"/>
            <a:ext cx="1641475" cy="0"/>
          </a:xfrm>
          <a:prstGeom prst="line">
            <a:avLst/>
          </a:prstGeom>
          <a:noFill/>
          <a:ln w="6350" cap="flat" cmpd="sng" algn="ctr">
            <a:solidFill>
              <a:srgbClr val="2C89CE"/>
            </a:solidFill>
            <a:prstDash val="solid"/>
            <a:miter lim="800000"/>
          </a:ln>
          <a:effectLst/>
        </p:spPr>
      </p:cxnSp>
      <p:sp>
        <p:nvSpPr>
          <p:cNvPr id="51" name="矩形 50"/>
          <p:cNvSpPr/>
          <p:nvPr>
            <p:custDataLst>
              <p:tags r:id="rId15"/>
            </p:custDataLst>
          </p:nvPr>
        </p:nvSpPr>
        <p:spPr>
          <a:xfrm>
            <a:off x="18369280" y="3296285"/>
            <a:ext cx="4110990" cy="7175500"/>
          </a:xfrm>
          <a:prstGeom prst="rect">
            <a:avLst/>
          </a:prstGeom>
          <a:solidFill>
            <a:srgbClr val="2C89CE"/>
          </a:solidFill>
          <a:ln w="12700" cap="flat" cmpd="sng" algn="ctr">
            <a:noFill/>
            <a:prstDash val="solid"/>
            <a:miter lim="800000"/>
          </a:ln>
          <a:effectLst/>
        </p:spPr>
        <p:txBody>
          <a:bodyPr rot="0" spcFirstLastPara="0" vertOverflow="overflow" horzOverflow="overflow" vert="horz" wrap="square" lIns="91440" tIns="45720" rIns="91440" bIns="72000" numCol="1" spcCol="0" rtlCol="0" fromWordArt="0" anchor="ctr" anchorCtr="0" forceAA="0" compatLnSpc="1">
            <a:normAutofit/>
          </a:bodyPr>
          <a:lstStyle/>
          <a:p>
            <a:pPr algn="ctr">
              <a:lnSpc>
                <a:spcPct val="150000"/>
              </a:lnSpc>
            </a:pPr>
            <a:endParaRPr lang="zh-CN" altLang="en-US" sz="3200" dirty="0">
              <a:solidFill>
                <a:sysClr val="window" lastClr="FFFFFF"/>
              </a:solidFill>
              <a:latin typeface="Arial" panose="020B0604020202090204" pitchFamily="34" charset="0"/>
              <a:ea typeface="微软雅黑" charset="0"/>
            </a:endParaRPr>
          </a:p>
        </p:txBody>
      </p:sp>
      <p:sp>
        <p:nvSpPr>
          <p:cNvPr id="52" name="任意多边形 51"/>
          <p:cNvSpPr/>
          <p:nvPr>
            <p:custDataLst>
              <p:tags r:id="rId16"/>
            </p:custDataLst>
          </p:nvPr>
        </p:nvSpPr>
        <p:spPr>
          <a:xfrm>
            <a:off x="18369280" y="10135870"/>
            <a:ext cx="4110990" cy="1298575"/>
          </a:xfrm>
          <a:custGeom>
            <a:avLst/>
            <a:gdLst>
              <a:gd name="connsiteX0" fmla="*/ 98425 w 1803400"/>
              <a:gd name="connsiteY0" fmla="*/ 0 h 325721"/>
              <a:gd name="connsiteX1" fmla="*/ 148430 w 1803400"/>
              <a:gd name="connsiteY1" fmla="*/ 86217 h 325721"/>
              <a:gd name="connsiteX2" fmla="*/ 198437 w 1803400"/>
              <a:gd name="connsiteY2" fmla="*/ 0 h 325721"/>
              <a:gd name="connsiteX3" fmla="*/ 248442 w 1803400"/>
              <a:gd name="connsiteY3" fmla="*/ 86217 h 325721"/>
              <a:gd name="connsiteX4" fmla="*/ 298449 w 1803400"/>
              <a:gd name="connsiteY4" fmla="*/ 0 h 325721"/>
              <a:gd name="connsiteX5" fmla="*/ 348454 w 1803400"/>
              <a:gd name="connsiteY5" fmla="*/ 86217 h 325721"/>
              <a:gd name="connsiteX6" fmla="*/ 398461 w 1803400"/>
              <a:gd name="connsiteY6" fmla="*/ 0 h 325721"/>
              <a:gd name="connsiteX7" fmla="*/ 448466 w 1803400"/>
              <a:gd name="connsiteY7" fmla="*/ 86217 h 325721"/>
              <a:gd name="connsiteX8" fmla="*/ 498473 w 1803400"/>
              <a:gd name="connsiteY8" fmla="*/ 0 h 325721"/>
              <a:gd name="connsiteX9" fmla="*/ 548478 w 1803400"/>
              <a:gd name="connsiteY9" fmla="*/ 86217 h 325721"/>
              <a:gd name="connsiteX10" fmla="*/ 598485 w 1803400"/>
              <a:gd name="connsiteY10" fmla="*/ 0 h 325721"/>
              <a:gd name="connsiteX11" fmla="*/ 648490 w 1803400"/>
              <a:gd name="connsiteY11" fmla="*/ 86217 h 325721"/>
              <a:gd name="connsiteX12" fmla="*/ 698497 w 1803400"/>
              <a:gd name="connsiteY12" fmla="*/ 0 h 325721"/>
              <a:gd name="connsiteX13" fmla="*/ 748502 w 1803400"/>
              <a:gd name="connsiteY13" fmla="*/ 86217 h 325721"/>
              <a:gd name="connsiteX14" fmla="*/ 798509 w 1803400"/>
              <a:gd name="connsiteY14" fmla="*/ 0 h 325721"/>
              <a:gd name="connsiteX15" fmla="*/ 848514 w 1803400"/>
              <a:gd name="connsiteY15" fmla="*/ 86217 h 325721"/>
              <a:gd name="connsiteX16" fmla="*/ 898521 w 1803400"/>
              <a:gd name="connsiteY16" fmla="*/ 0 h 325721"/>
              <a:gd name="connsiteX17" fmla="*/ 948526 w 1803400"/>
              <a:gd name="connsiteY17" fmla="*/ 86217 h 325721"/>
              <a:gd name="connsiteX18" fmla="*/ 998533 w 1803400"/>
              <a:gd name="connsiteY18" fmla="*/ 0 h 325721"/>
              <a:gd name="connsiteX19" fmla="*/ 1048538 w 1803400"/>
              <a:gd name="connsiteY19" fmla="*/ 86217 h 325721"/>
              <a:gd name="connsiteX20" fmla="*/ 1098545 w 1803400"/>
              <a:gd name="connsiteY20" fmla="*/ 0 h 325721"/>
              <a:gd name="connsiteX21" fmla="*/ 1148550 w 1803400"/>
              <a:gd name="connsiteY21" fmla="*/ 86217 h 325721"/>
              <a:gd name="connsiteX22" fmla="*/ 1198557 w 1803400"/>
              <a:gd name="connsiteY22" fmla="*/ 0 h 325721"/>
              <a:gd name="connsiteX23" fmla="*/ 1248562 w 1803400"/>
              <a:gd name="connsiteY23" fmla="*/ 86217 h 325721"/>
              <a:gd name="connsiteX24" fmla="*/ 1298569 w 1803400"/>
              <a:gd name="connsiteY24" fmla="*/ 0 h 325721"/>
              <a:gd name="connsiteX25" fmla="*/ 1348574 w 1803400"/>
              <a:gd name="connsiteY25" fmla="*/ 86217 h 325721"/>
              <a:gd name="connsiteX26" fmla="*/ 1398581 w 1803400"/>
              <a:gd name="connsiteY26" fmla="*/ 0 h 325721"/>
              <a:gd name="connsiteX27" fmla="*/ 1448586 w 1803400"/>
              <a:gd name="connsiteY27" fmla="*/ 86217 h 325721"/>
              <a:gd name="connsiteX28" fmla="*/ 1498593 w 1803400"/>
              <a:gd name="connsiteY28" fmla="*/ 0 h 325721"/>
              <a:gd name="connsiteX29" fmla="*/ 1548598 w 1803400"/>
              <a:gd name="connsiteY29" fmla="*/ 86217 h 325721"/>
              <a:gd name="connsiteX30" fmla="*/ 1598605 w 1803400"/>
              <a:gd name="connsiteY30" fmla="*/ 0 h 325721"/>
              <a:gd name="connsiteX31" fmla="*/ 1648610 w 1803400"/>
              <a:gd name="connsiteY31" fmla="*/ 86217 h 325721"/>
              <a:gd name="connsiteX32" fmla="*/ 1698617 w 1803400"/>
              <a:gd name="connsiteY32" fmla="*/ 0 h 325721"/>
              <a:gd name="connsiteX33" fmla="*/ 1748622 w 1803400"/>
              <a:gd name="connsiteY33" fmla="*/ 86217 h 325721"/>
              <a:gd name="connsiteX34" fmla="*/ 1798629 w 1803400"/>
              <a:gd name="connsiteY34" fmla="*/ 0 h 325721"/>
              <a:gd name="connsiteX35" fmla="*/ 1803400 w 1803400"/>
              <a:gd name="connsiteY35" fmla="*/ 8226 h 325721"/>
              <a:gd name="connsiteX36" fmla="*/ 1803400 w 1803400"/>
              <a:gd name="connsiteY36" fmla="*/ 89994 h 325721"/>
              <a:gd name="connsiteX37" fmla="*/ 1803400 w 1803400"/>
              <a:gd name="connsiteY37" fmla="*/ 325721 h 325721"/>
              <a:gd name="connsiteX38" fmla="*/ 0 w 1803400"/>
              <a:gd name="connsiteY38" fmla="*/ 325721 h 325721"/>
              <a:gd name="connsiteX39" fmla="*/ 0 w 1803400"/>
              <a:gd name="connsiteY39" fmla="*/ 89994 h 325721"/>
              <a:gd name="connsiteX40" fmla="*/ 0 w 1803400"/>
              <a:gd name="connsiteY40" fmla="*/ 2736 h 325721"/>
              <a:gd name="connsiteX41" fmla="*/ 48418 w 1803400"/>
              <a:gd name="connsiteY41" fmla="*/ 86217 h 32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03400" h="325721">
                <a:moveTo>
                  <a:pt x="98425" y="0"/>
                </a:moveTo>
                <a:lnTo>
                  <a:pt x="148430" y="86217"/>
                </a:lnTo>
                <a:lnTo>
                  <a:pt x="198437" y="0"/>
                </a:lnTo>
                <a:lnTo>
                  <a:pt x="248442" y="86217"/>
                </a:lnTo>
                <a:lnTo>
                  <a:pt x="298449" y="0"/>
                </a:lnTo>
                <a:lnTo>
                  <a:pt x="348454" y="86217"/>
                </a:lnTo>
                <a:lnTo>
                  <a:pt x="398461" y="0"/>
                </a:lnTo>
                <a:lnTo>
                  <a:pt x="448466" y="86217"/>
                </a:lnTo>
                <a:lnTo>
                  <a:pt x="498473" y="0"/>
                </a:lnTo>
                <a:lnTo>
                  <a:pt x="548478" y="86217"/>
                </a:lnTo>
                <a:lnTo>
                  <a:pt x="598485" y="0"/>
                </a:lnTo>
                <a:lnTo>
                  <a:pt x="648490" y="86217"/>
                </a:lnTo>
                <a:lnTo>
                  <a:pt x="698497" y="0"/>
                </a:lnTo>
                <a:lnTo>
                  <a:pt x="748502" y="86217"/>
                </a:lnTo>
                <a:lnTo>
                  <a:pt x="798509" y="0"/>
                </a:lnTo>
                <a:lnTo>
                  <a:pt x="848514" y="86217"/>
                </a:lnTo>
                <a:lnTo>
                  <a:pt x="898521" y="0"/>
                </a:lnTo>
                <a:lnTo>
                  <a:pt x="948526" y="86217"/>
                </a:lnTo>
                <a:lnTo>
                  <a:pt x="998533" y="0"/>
                </a:lnTo>
                <a:lnTo>
                  <a:pt x="1048538" y="86217"/>
                </a:lnTo>
                <a:lnTo>
                  <a:pt x="1098545" y="0"/>
                </a:lnTo>
                <a:lnTo>
                  <a:pt x="1148550" y="86217"/>
                </a:lnTo>
                <a:lnTo>
                  <a:pt x="1198557" y="0"/>
                </a:lnTo>
                <a:lnTo>
                  <a:pt x="1248562" y="86217"/>
                </a:lnTo>
                <a:lnTo>
                  <a:pt x="1298569" y="0"/>
                </a:lnTo>
                <a:lnTo>
                  <a:pt x="1348574" y="86217"/>
                </a:lnTo>
                <a:lnTo>
                  <a:pt x="1398581" y="0"/>
                </a:lnTo>
                <a:lnTo>
                  <a:pt x="1448586" y="86217"/>
                </a:lnTo>
                <a:lnTo>
                  <a:pt x="1498593" y="0"/>
                </a:lnTo>
                <a:lnTo>
                  <a:pt x="1548598" y="86217"/>
                </a:lnTo>
                <a:lnTo>
                  <a:pt x="1598605" y="0"/>
                </a:lnTo>
                <a:lnTo>
                  <a:pt x="1648610" y="86217"/>
                </a:lnTo>
                <a:lnTo>
                  <a:pt x="1698617" y="0"/>
                </a:lnTo>
                <a:lnTo>
                  <a:pt x="1748622" y="86217"/>
                </a:lnTo>
                <a:lnTo>
                  <a:pt x="1798629" y="0"/>
                </a:lnTo>
                <a:lnTo>
                  <a:pt x="1803400" y="8226"/>
                </a:lnTo>
                <a:lnTo>
                  <a:pt x="1803400" y="89994"/>
                </a:lnTo>
                <a:lnTo>
                  <a:pt x="1803400" y="325721"/>
                </a:lnTo>
                <a:lnTo>
                  <a:pt x="0" y="325721"/>
                </a:lnTo>
                <a:lnTo>
                  <a:pt x="0" y="89994"/>
                </a:lnTo>
                <a:lnTo>
                  <a:pt x="0" y="2736"/>
                </a:lnTo>
                <a:lnTo>
                  <a:pt x="48418" y="86217"/>
                </a:lnTo>
                <a:close/>
              </a:path>
            </a:pathLst>
          </a:custGeom>
          <a:solidFill>
            <a:srgbClr val="2C89CE">
              <a:lumMod val="20000"/>
              <a:lumOff val="80000"/>
            </a:srgbClr>
          </a:solidFill>
          <a:ln w="12700" cap="flat" cmpd="sng" algn="ctr">
            <a:noFill/>
            <a:prstDash val="solid"/>
            <a:miter lim="800000"/>
          </a:ln>
          <a:effectLst/>
        </p:spPr>
        <p:txBody>
          <a:bodyPr rtlCol="0" anchor="ctr">
            <a:normAutofit lnSpcReduction="10000"/>
          </a:bodyPr>
          <a:lstStyle/>
          <a:p>
            <a:pPr algn="ctr"/>
            <a:r>
              <a:rPr lang="en-US" altLang="zh-CN" sz="3200" dirty="0">
                <a:solidFill>
                  <a:srgbClr val="2C89CE"/>
                </a:solidFill>
                <a:latin typeface="Helvetica Neue" panose="02000503000000020004" charset="0"/>
                <a:ea typeface="黑体-简" panose="02000000000000000000" charset="-122"/>
              </a:rPr>
              <a:t>D</a:t>
            </a:r>
            <a:endParaRPr lang="en-US" altLang="zh-CN" sz="3200" dirty="0">
              <a:solidFill>
                <a:srgbClr val="2C89CE"/>
              </a:solidFill>
              <a:latin typeface="Helvetica Neue" panose="02000503000000020004" charset="0"/>
              <a:ea typeface="黑体-简" panose="02000000000000000000" charset="-122"/>
            </a:endParaRPr>
          </a:p>
        </p:txBody>
      </p:sp>
      <p:cxnSp>
        <p:nvCxnSpPr>
          <p:cNvPr id="53" name="直接连接符 52"/>
          <p:cNvCxnSpPr/>
          <p:nvPr>
            <p:custDataLst>
              <p:tags r:id="rId17"/>
            </p:custDataLst>
          </p:nvPr>
        </p:nvCxnSpPr>
        <p:spPr>
          <a:xfrm>
            <a:off x="20838795" y="10785475"/>
            <a:ext cx="1641475" cy="0"/>
          </a:xfrm>
          <a:prstGeom prst="line">
            <a:avLst/>
          </a:prstGeom>
          <a:noFill/>
          <a:ln w="6350" cap="flat" cmpd="sng" algn="ctr">
            <a:solidFill>
              <a:srgbClr val="2C89CE"/>
            </a:solidFill>
            <a:prstDash val="solid"/>
            <a:miter lim="800000"/>
          </a:ln>
          <a:effectLst/>
        </p:spPr>
      </p:cxnSp>
      <p:cxnSp>
        <p:nvCxnSpPr>
          <p:cNvPr id="54" name="直接连接符 53"/>
          <p:cNvCxnSpPr/>
          <p:nvPr>
            <p:custDataLst>
              <p:tags r:id="rId18"/>
            </p:custDataLst>
          </p:nvPr>
        </p:nvCxnSpPr>
        <p:spPr>
          <a:xfrm>
            <a:off x="18369280" y="10785475"/>
            <a:ext cx="1641475" cy="0"/>
          </a:xfrm>
          <a:prstGeom prst="line">
            <a:avLst/>
          </a:prstGeom>
          <a:noFill/>
          <a:ln w="6350" cap="flat" cmpd="sng" algn="ctr">
            <a:solidFill>
              <a:srgbClr val="2C89CE"/>
            </a:solidFill>
            <a:prstDash val="solid"/>
            <a:miter lim="800000"/>
          </a:ln>
          <a:effectLst/>
        </p:spPr>
      </p:cxnSp>
      <p:sp>
        <p:nvSpPr>
          <p:cNvPr id="23" name="文本框 22"/>
          <p:cNvSpPr txBox="1"/>
          <p:nvPr>
            <p:custDataLst>
              <p:tags r:id="rId19"/>
            </p:custDataLst>
          </p:nvPr>
        </p:nvSpPr>
        <p:spPr>
          <a:xfrm>
            <a:off x="1891665" y="3274695"/>
            <a:ext cx="4039235" cy="1226185"/>
          </a:xfrm>
          <a:prstGeom prst="rect">
            <a:avLst/>
          </a:prstGeom>
          <a:noFill/>
          <a:effectLst>
            <a:glow rad="63500">
              <a:schemeClr val="accent1">
                <a:satMod val="175000"/>
                <a:alpha val="40000"/>
              </a:schemeClr>
            </a:glow>
          </a:effectLst>
        </p:spPr>
        <p:txBody>
          <a:bodyPr wrap="square" rtlCol="0">
            <a:noAutofit/>
          </a:bodyPr>
          <a:lstStyle/>
          <a:p>
            <a:pPr algn="ctr">
              <a:lnSpc>
                <a:spcPct val="120000"/>
              </a:lnSpc>
            </a:pPr>
            <a:r>
              <a:rPr lang="zh-CN" altLang="en-US" sz="4800" spc="150">
                <a:solidFill>
                  <a:sysClr val="window" lastClr="FFFFFF"/>
                </a:solidFill>
                <a:latin typeface="Helvetica Neue" panose="02000503000000020004" charset="0"/>
                <a:ea typeface="黑体-简" panose="02000000000000000000" charset="-122"/>
              </a:rPr>
              <a:t>数值数据</a:t>
            </a:r>
            <a:endParaRPr lang="zh-CN" altLang="en-US" sz="4800" spc="150">
              <a:solidFill>
                <a:sysClr val="window" lastClr="FFFFFF"/>
              </a:solidFill>
              <a:latin typeface="Helvetica Neue" panose="02000503000000020004" charset="0"/>
              <a:ea typeface="黑体-简" panose="02000000000000000000" charset="-122"/>
            </a:endParaRPr>
          </a:p>
        </p:txBody>
      </p:sp>
      <p:sp>
        <p:nvSpPr>
          <p:cNvPr id="24" name="文本框 23"/>
          <p:cNvSpPr txBox="1"/>
          <p:nvPr>
            <p:custDataLst>
              <p:tags r:id="rId20"/>
            </p:custDataLst>
          </p:nvPr>
        </p:nvSpPr>
        <p:spPr>
          <a:xfrm>
            <a:off x="7466965" y="3274695"/>
            <a:ext cx="4039235" cy="1226185"/>
          </a:xfrm>
          <a:prstGeom prst="rect">
            <a:avLst/>
          </a:prstGeom>
          <a:noFill/>
        </p:spPr>
        <p:txBody>
          <a:bodyPr wrap="square" rtlCol="0">
            <a:noAutofit/>
          </a:bodyPr>
          <a:lstStyle/>
          <a:p>
            <a:pPr algn="ctr">
              <a:lnSpc>
                <a:spcPct val="120000"/>
              </a:lnSpc>
            </a:pPr>
            <a:r>
              <a:rPr lang="zh-CN" altLang="en-US" sz="4800" spc="150">
                <a:solidFill>
                  <a:sysClr val="window" lastClr="FFFFFF"/>
                </a:solidFill>
                <a:latin typeface="Helvetica Neue" panose="02000503000000020004" charset="0"/>
                <a:ea typeface="黑体-简" panose="02000000000000000000" charset="-122"/>
              </a:rPr>
              <a:t>分类数据</a:t>
            </a:r>
            <a:endParaRPr lang="zh-CN" altLang="en-US" sz="4800" spc="150">
              <a:solidFill>
                <a:sysClr val="window" lastClr="FFFFFF"/>
              </a:solidFill>
              <a:latin typeface="Helvetica Neue" panose="02000503000000020004" charset="0"/>
              <a:ea typeface="黑体-简" panose="02000000000000000000" charset="-122"/>
            </a:endParaRPr>
          </a:p>
        </p:txBody>
      </p:sp>
      <p:sp>
        <p:nvSpPr>
          <p:cNvPr id="25" name="文本框 24"/>
          <p:cNvSpPr txBox="1"/>
          <p:nvPr>
            <p:custDataLst>
              <p:tags r:id="rId21"/>
            </p:custDataLst>
          </p:nvPr>
        </p:nvSpPr>
        <p:spPr>
          <a:xfrm>
            <a:off x="12928600" y="3274695"/>
            <a:ext cx="4039235" cy="1226185"/>
          </a:xfrm>
          <a:prstGeom prst="rect">
            <a:avLst/>
          </a:prstGeom>
          <a:noFill/>
        </p:spPr>
        <p:txBody>
          <a:bodyPr wrap="square" rtlCol="0">
            <a:noAutofit/>
          </a:bodyPr>
          <a:lstStyle/>
          <a:p>
            <a:pPr algn="ctr">
              <a:lnSpc>
                <a:spcPct val="120000"/>
              </a:lnSpc>
            </a:pPr>
            <a:r>
              <a:rPr lang="zh-CN" altLang="en-US" sz="4800" spc="150">
                <a:solidFill>
                  <a:sysClr val="window" lastClr="FFFFFF"/>
                </a:solidFill>
                <a:latin typeface="Helvetica Neue" panose="02000503000000020004" charset="0"/>
                <a:ea typeface="黑体-简" panose="02000000000000000000" charset="-122"/>
              </a:rPr>
              <a:t>时间数据</a:t>
            </a:r>
            <a:endParaRPr lang="zh-CN" altLang="en-US" sz="4800" spc="150">
              <a:solidFill>
                <a:sysClr val="window" lastClr="FFFFFF"/>
              </a:solidFill>
              <a:latin typeface="Helvetica Neue" panose="02000503000000020004" charset="0"/>
              <a:ea typeface="黑体-简" panose="02000000000000000000" charset="-122"/>
            </a:endParaRPr>
          </a:p>
        </p:txBody>
      </p:sp>
      <p:sp>
        <p:nvSpPr>
          <p:cNvPr id="26" name="文本框 25"/>
          <p:cNvSpPr txBox="1"/>
          <p:nvPr>
            <p:custDataLst>
              <p:tags r:id="rId22"/>
            </p:custDataLst>
          </p:nvPr>
        </p:nvSpPr>
        <p:spPr>
          <a:xfrm>
            <a:off x="18389600" y="3274695"/>
            <a:ext cx="4039235" cy="1481455"/>
          </a:xfrm>
          <a:prstGeom prst="rect">
            <a:avLst/>
          </a:prstGeom>
          <a:noFill/>
        </p:spPr>
        <p:txBody>
          <a:bodyPr wrap="square" rtlCol="0">
            <a:noAutofit/>
          </a:bodyPr>
          <a:lstStyle/>
          <a:p>
            <a:pPr algn="ctr">
              <a:lnSpc>
                <a:spcPct val="120000"/>
              </a:lnSpc>
            </a:pPr>
            <a:r>
              <a:rPr lang="zh-CN" altLang="en-US" sz="4800" spc="150">
                <a:solidFill>
                  <a:sysClr val="window" lastClr="FFFFFF"/>
                </a:solidFill>
                <a:latin typeface="Helvetica Neue" panose="02000503000000020004" charset="0"/>
                <a:ea typeface="黑体-简" panose="02000000000000000000" charset="-122"/>
              </a:rPr>
              <a:t>地理数据</a:t>
            </a:r>
            <a:endParaRPr lang="zh-CN" altLang="en-US" sz="4800" spc="150">
              <a:solidFill>
                <a:sysClr val="window" lastClr="FFFFFF"/>
              </a:solidFill>
              <a:latin typeface="Helvetica Neue" panose="02000503000000020004" charset="0"/>
              <a:ea typeface="黑体-简" panose="02000000000000000000" charset="-122"/>
            </a:endParaRPr>
          </a:p>
        </p:txBody>
      </p:sp>
      <p:sp>
        <p:nvSpPr>
          <p:cNvPr id="27" name="文本框 50"/>
          <p:cNvSpPr txBox="1"/>
          <p:nvPr>
            <p:custDataLst>
              <p:tags r:id="rId23"/>
            </p:custDataLst>
          </p:nvPr>
        </p:nvSpPr>
        <p:spPr>
          <a:xfrm>
            <a:off x="8334375" y="1537335"/>
            <a:ext cx="7715250" cy="1226185"/>
          </a:xfrm>
          <a:prstGeom prst="rect">
            <a:avLst/>
          </a:prstGeom>
          <a:noFill/>
        </p:spPr>
        <p:txBody>
          <a:bodyPr wrap="square" rtlCol="0" anchor="ctr">
            <a:noAutofit/>
          </a:bodyPr>
          <a:lstStyle>
            <a:defPPr>
              <a:defRPr lang="zh-CN"/>
            </a:defPPr>
            <a:lvl1pPr marL="0" algn="l" defTabSz="914400" rtl="0" eaLnBrk="1" latinLnBrk="0" hangingPunct="1">
              <a:defRPr sz="1800" kern="1200">
                <a:solidFill>
                  <a:srgbClr val="5F5F5F"/>
                </a:solidFill>
                <a:latin typeface="Arial" panose="020B0604020202090204" pitchFamily="34" charset="0"/>
                <a:ea typeface="微软雅黑" charset="-122"/>
                <a:cs typeface="+mn-ea"/>
              </a:defRPr>
            </a:lvl1pPr>
            <a:lvl2pPr marL="457200" algn="l" defTabSz="914400" rtl="0" eaLnBrk="1" latinLnBrk="0" hangingPunct="1">
              <a:defRPr sz="1800" kern="1200">
                <a:solidFill>
                  <a:srgbClr val="5F5F5F"/>
                </a:solidFill>
                <a:latin typeface="Arial" panose="020B0604020202090204" pitchFamily="34" charset="0"/>
                <a:ea typeface="微软雅黑" charset="-122"/>
                <a:cs typeface="+mn-ea"/>
              </a:defRPr>
            </a:lvl2pPr>
            <a:lvl3pPr marL="914400" algn="l" defTabSz="914400" rtl="0" eaLnBrk="1" latinLnBrk="0" hangingPunct="1">
              <a:defRPr sz="1800" kern="1200">
                <a:solidFill>
                  <a:srgbClr val="5F5F5F"/>
                </a:solidFill>
                <a:latin typeface="Arial" panose="020B0604020202090204" pitchFamily="34" charset="0"/>
                <a:ea typeface="微软雅黑" charset="-122"/>
                <a:cs typeface="+mn-ea"/>
              </a:defRPr>
            </a:lvl3pPr>
            <a:lvl4pPr marL="1371600" algn="l" defTabSz="914400" rtl="0" eaLnBrk="1" latinLnBrk="0" hangingPunct="1">
              <a:defRPr sz="1800" kern="1200">
                <a:solidFill>
                  <a:srgbClr val="5F5F5F"/>
                </a:solidFill>
                <a:latin typeface="Arial" panose="020B0604020202090204" pitchFamily="34" charset="0"/>
                <a:ea typeface="微软雅黑" charset="-122"/>
                <a:cs typeface="+mn-ea"/>
              </a:defRPr>
            </a:lvl4pPr>
            <a:lvl5pPr marL="1828800" algn="l" defTabSz="914400" rtl="0" eaLnBrk="1" latinLnBrk="0" hangingPunct="1">
              <a:defRPr sz="1800" kern="1200">
                <a:solidFill>
                  <a:srgbClr val="5F5F5F"/>
                </a:solidFill>
                <a:latin typeface="Arial" panose="020B0604020202090204" pitchFamily="34" charset="0"/>
                <a:ea typeface="微软雅黑" charset="-122"/>
                <a:cs typeface="+mn-ea"/>
              </a:defRPr>
            </a:lvl5pPr>
            <a:lvl6pPr marL="2286000" algn="l" defTabSz="914400" rtl="0" eaLnBrk="1" latinLnBrk="0" hangingPunct="1">
              <a:defRPr sz="1800" kern="1200">
                <a:solidFill>
                  <a:srgbClr val="5F5F5F"/>
                </a:solidFill>
                <a:latin typeface="Arial" panose="020B0604020202090204" pitchFamily="34" charset="0"/>
                <a:ea typeface="微软雅黑" charset="-122"/>
                <a:cs typeface="+mn-ea"/>
              </a:defRPr>
            </a:lvl6pPr>
            <a:lvl7pPr marL="2743200" algn="l" defTabSz="914400" rtl="0" eaLnBrk="1" latinLnBrk="0" hangingPunct="1">
              <a:defRPr sz="1800" kern="1200">
                <a:solidFill>
                  <a:srgbClr val="5F5F5F"/>
                </a:solidFill>
                <a:latin typeface="Arial" panose="020B0604020202090204" pitchFamily="34" charset="0"/>
                <a:ea typeface="微软雅黑" charset="-122"/>
                <a:cs typeface="+mn-ea"/>
              </a:defRPr>
            </a:lvl7pPr>
            <a:lvl8pPr marL="3200400" algn="l" defTabSz="914400" rtl="0" eaLnBrk="1" latinLnBrk="0" hangingPunct="1">
              <a:defRPr sz="1800" kern="1200">
                <a:solidFill>
                  <a:srgbClr val="5F5F5F"/>
                </a:solidFill>
                <a:latin typeface="Arial" panose="020B0604020202090204" pitchFamily="34" charset="0"/>
                <a:ea typeface="微软雅黑" charset="-122"/>
                <a:cs typeface="+mn-ea"/>
              </a:defRPr>
            </a:lvl8pPr>
            <a:lvl9pPr marL="3657600" algn="l" defTabSz="914400" rtl="0" eaLnBrk="1" latinLnBrk="0" hangingPunct="1">
              <a:defRPr sz="1800" kern="1200">
                <a:solidFill>
                  <a:srgbClr val="5F5F5F"/>
                </a:solidFill>
                <a:latin typeface="Arial" panose="020B0604020202090204" pitchFamily="34" charset="0"/>
                <a:ea typeface="微软雅黑" charset="-122"/>
                <a:cs typeface="+mn-ea"/>
              </a:defRPr>
            </a:lvl9pPr>
          </a:lstStyle>
          <a:p>
            <a:pPr algn="ctr">
              <a:lnSpc>
                <a:spcPct val="120000"/>
              </a:lnSpc>
            </a:pPr>
            <a:r>
              <a:rPr lang="zh-CN" altLang="en-US" sz="6000" b="1" spc="300" dirty="0">
                <a:latin typeface="Helvetica Neue" panose="02000503000000020004" charset="0"/>
                <a:ea typeface="黑体-简" panose="02000000000000000000" charset="-122"/>
              </a:rPr>
              <a:t>数据可视化</a:t>
            </a:r>
            <a:r>
              <a:rPr lang="zh-CN" altLang="en-US" sz="6000" b="1" spc="300" dirty="0">
                <a:latin typeface="Helvetica Neue" panose="02000503000000020004" charset="0"/>
                <a:ea typeface="黑体-简" panose="02000000000000000000" charset="-122"/>
                <a:cs typeface="+mn-ea"/>
              </a:rPr>
              <a:t>数据</a:t>
            </a:r>
            <a:r>
              <a:rPr lang="zh-CN" altLang="en-US" sz="6000" b="1" spc="300" dirty="0">
                <a:latin typeface="Helvetica Neue" panose="02000503000000020004" charset="0"/>
                <a:ea typeface="黑体-简" panose="02000000000000000000" charset="-122"/>
              </a:rPr>
              <a:t>类型</a:t>
            </a:r>
            <a:endParaRPr lang="zh-CN" altLang="en-US" sz="6000" b="1" spc="300" dirty="0">
              <a:latin typeface="Helvetica Neue" panose="02000503000000020004" charset="0"/>
              <a:ea typeface="黑体-简" panose="02000000000000000000" charset="-122"/>
            </a:endParaRPr>
          </a:p>
        </p:txBody>
      </p:sp>
      <p:sp>
        <p:nvSpPr>
          <p:cNvPr id="11" name="文本框 10"/>
          <p:cNvSpPr txBox="1"/>
          <p:nvPr>
            <p:custDataLst>
              <p:tags r:id="rId24"/>
            </p:custDataLst>
          </p:nvPr>
        </p:nvSpPr>
        <p:spPr>
          <a:xfrm>
            <a:off x="1888490" y="4699000"/>
            <a:ext cx="4039235" cy="6202680"/>
          </a:xfrm>
          <a:prstGeom prst="rect">
            <a:avLst/>
          </a:prstGeom>
          <a:noFill/>
        </p:spPr>
        <p:txBody>
          <a:bodyPr wrap="square" rtlCol="0" anchor="t" anchorCtr="0">
            <a:noAutofit/>
          </a:bodyPr>
          <a:lstStyle/>
          <a:p>
            <a:pPr algn="l">
              <a:lnSpc>
                <a:spcPct val="120000"/>
              </a:lnSpc>
            </a:pPr>
            <a:r>
              <a:rPr lang="zh-CN" altLang="en-US" sz="2400" b="0" spc="150">
                <a:solidFill>
                  <a:sysClr val="window" lastClr="FFFFFF"/>
                </a:solidFill>
                <a:latin typeface="Helvetica Neue" panose="02000503000000020004" charset="0"/>
                <a:ea typeface="黑体-简" panose="02000000000000000000" charset="-122"/>
              </a:rPr>
              <a:t>数值数据是指可以表示为数字的数据，如价格、数量、时间等。数值数据可以是连续的，也可以是离散的。</a:t>
            </a:r>
            <a:endParaRPr lang="zh-CN" altLang="en-US" sz="2400" b="0" spc="150">
              <a:solidFill>
                <a:sysClr val="window" lastClr="FFFFFF"/>
              </a:solidFill>
              <a:latin typeface="Helvetica Neue" panose="02000503000000020004" charset="0"/>
              <a:ea typeface="黑体-简" panose="02000000000000000000" charset="-122"/>
            </a:endParaRPr>
          </a:p>
          <a:p>
            <a:pPr algn="l">
              <a:lnSpc>
                <a:spcPct val="120000"/>
              </a:lnSpc>
            </a:pPr>
            <a:endParaRPr lang="zh-CN" altLang="en-US" sz="2400" b="0" spc="150">
              <a:solidFill>
                <a:sysClr val="window" lastClr="FFFFFF"/>
              </a:solidFill>
              <a:latin typeface="Helvetica Neue" panose="02000503000000020004" charset="0"/>
              <a:ea typeface="黑体-简" panose="02000000000000000000" charset="-122"/>
            </a:endParaRPr>
          </a:p>
          <a:p>
            <a:pPr algn="l">
              <a:lnSpc>
                <a:spcPct val="120000"/>
              </a:lnSpc>
            </a:pPr>
            <a:r>
              <a:rPr lang="zh-CN" altLang="en-US" sz="2400" b="0" spc="150">
                <a:solidFill>
                  <a:sysClr val="window" lastClr="FFFFFF"/>
                </a:solidFill>
                <a:latin typeface="Helvetica Neue" panose="02000503000000020004" charset="0"/>
                <a:ea typeface="黑体-简" panose="02000000000000000000" charset="-122"/>
              </a:rPr>
              <a:t>例如：</a:t>
            </a:r>
            <a:endParaRPr lang="zh-CN" altLang="en-US" sz="2400" b="0" spc="150">
              <a:solidFill>
                <a:sysClr val="window" lastClr="FFFFFF"/>
              </a:solidFill>
              <a:latin typeface="Helvetica Neue" panose="02000503000000020004" charset="0"/>
              <a:ea typeface="黑体-简" panose="02000000000000000000" charset="-122"/>
            </a:endParaRPr>
          </a:p>
          <a:p>
            <a:pPr marL="342900" indent="-342900" algn="l">
              <a:lnSpc>
                <a:spcPct val="120000"/>
              </a:lnSpc>
              <a:buFont typeface="Wingdings" panose="05000000000000000000" charset="0"/>
              <a:buChar char=""/>
            </a:pPr>
            <a:r>
              <a:rPr lang="zh-CN" altLang="en-US" sz="2400" b="0" spc="150">
                <a:solidFill>
                  <a:sysClr val="window" lastClr="FFFFFF"/>
                </a:solidFill>
                <a:latin typeface="Helvetica Neue" panose="02000503000000020004" charset="0"/>
                <a:ea typeface="黑体-简" panose="02000000000000000000" charset="-122"/>
              </a:rPr>
              <a:t>销售额数据可以使用柱状图或折线图来表示</a:t>
            </a:r>
            <a:endParaRPr lang="zh-CN" altLang="en-US" sz="2400" b="0" spc="150">
              <a:solidFill>
                <a:sysClr val="window" lastClr="FFFFFF"/>
              </a:solidFill>
              <a:latin typeface="Helvetica Neue" panose="02000503000000020004" charset="0"/>
              <a:ea typeface="黑体-简" panose="02000000000000000000" charset="-122"/>
            </a:endParaRPr>
          </a:p>
          <a:p>
            <a:pPr marL="342900" indent="-342900" algn="l">
              <a:lnSpc>
                <a:spcPct val="120000"/>
              </a:lnSpc>
              <a:buFont typeface="Wingdings" panose="05000000000000000000" charset="0"/>
              <a:buChar char=""/>
            </a:pPr>
            <a:r>
              <a:rPr lang="zh-CN" altLang="en-US" sz="2400" b="0" spc="150">
                <a:solidFill>
                  <a:sysClr val="window" lastClr="FFFFFF"/>
                </a:solidFill>
                <a:latin typeface="Helvetica Neue" panose="02000503000000020004" charset="0"/>
                <a:ea typeface="黑体-简" panose="02000000000000000000" charset="-122"/>
              </a:rPr>
              <a:t>温度数据可以使用折线图或散点图来表示</a:t>
            </a:r>
            <a:endParaRPr lang="zh-CN" altLang="en-US" sz="2400" b="0" spc="150">
              <a:solidFill>
                <a:sysClr val="window" lastClr="FFFFFF"/>
              </a:solidFill>
              <a:latin typeface="Helvetica Neue" panose="02000503000000020004" charset="0"/>
              <a:ea typeface="黑体-简" panose="02000000000000000000" charset="-122"/>
            </a:endParaRPr>
          </a:p>
        </p:txBody>
      </p:sp>
      <p:sp>
        <p:nvSpPr>
          <p:cNvPr id="12" name="文本框 11"/>
          <p:cNvSpPr txBox="1"/>
          <p:nvPr>
            <p:custDataLst>
              <p:tags r:id="rId25"/>
            </p:custDataLst>
          </p:nvPr>
        </p:nvSpPr>
        <p:spPr>
          <a:xfrm>
            <a:off x="7497445" y="4699000"/>
            <a:ext cx="4039235" cy="6202680"/>
          </a:xfrm>
          <a:prstGeom prst="rect">
            <a:avLst/>
          </a:prstGeom>
          <a:noFill/>
        </p:spPr>
        <p:txBody>
          <a:bodyPr wrap="square" rtlCol="0" anchor="t" anchorCtr="0">
            <a:noAutofit/>
          </a:bodyPr>
          <a:lstStyle/>
          <a:p>
            <a:pPr algn="l">
              <a:lnSpc>
                <a:spcPct val="120000"/>
              </a:lnSpc>
            </a:pPr>
            <a:r>
              <a:rPr lang="zh-CN" altLang="en-US" sz="2400" b="0" spc="150">
                <a:solidFill>
                  <a:sysClr val="window" lastClr="FFFFFF"/>
                </a:solidFill>
                <a:latin typeface="Helvetica Neue" panose="02000503000000020004" charset="0"/>
                <a:ea typeface="黑体-简" panose="02000000000000000000" charset="-122"/>
              </a:rPr>
              <a:t>分类数据是指可以划分为多个类别的数据，如性别、城市、商品类型等</a:t>
            </a:r>
            <a:endParaRPr lang="zh-CN" altLang="en-US" sz="2400" b="0" spc="150">
              <a:solidFill>
                <a:sysClr val="window" lastClr="FFFFFF"/>
              </a:solidFill>
              <a:latin typeface="Helvetica Neue" panose="02000503000000020004" charset="0"/>
              <a:ea typeface="黑体-简" panose="02000000000000000000" charset="-122"/>
            </a:endParaRPr>
          </a:p>
          <a:p>
            <a:pPr algn="l">
              <a:lnSpc>
                <a:spcPct val="120000"/>
              </a:lnSpc>
            </a:pPr>
            <a:endParaRPr lang="zh-CN" altLang="en-US" sz="2400" b="0" spc="150">
              <a:solidFill>
                <a:sysClr val="window" lastClr="FFFFFF"/>
              </a:solidFill>
              <a:latin typeface="Helvetica Neue" panose="02000503000000020004" charset="0"/>
              <a:ea typeface="黑体-简" panose="02000000000000000000" charset="-122"/>
            </a:endParaRPr>
          </a:p>
          <a:p>
            <a:pPr algn="l">
              <a:lnSpc>
                <a:spcPct val="120000"/>
              </a:lnSpc>
            </a:pPr>
            <a:r>
              <a:rPr lang="zh-CN" altLang="en-US" sz="2400" b="0" spc="150">
                <a:solidFill>
                  <a:sysClr val="window" lastClr="FFFFFF"/>
                </a:solidFill>
                <a:latin typeface="Helvetica Neue" panose="02000503000000020004" charset="0"/>
                <a:ea typeface="黑体-简" panose="02000000000000000000" charset="-122"/>
              </a:rPr>
              <a:t>例如：</a:t>
            </a:r>
            <a:endParaRPr lang="zh-CN" altLang="en-US" sz="2400" b="0" spc="150">
              <a:solidFill>
                <a:sysClr val="window" lastClr="FFFFFF"/>
              </a:solidFill>
              <a:latin typeface="Helvetica Neue" panose="02000503000000020004" charset="0"/>
              <a:ea typeface="黑体-简" panose="02000000000000000000" charset="-122"/>
            </a:endParaRPr>
          </a:p>
          <a:p>
            <a:pPr marL="342900" indent="-342900" algn="l">
              <a:lnSpc>
                <a:spcPct val="120000"/>
              </a:lnSpc>
              <a:buFont typeface="Wingdings" panose="05000000000000000000" charset="0"/>
              <a:buChar char=""/>
            </a:pPr>
            <a:r>
              <a:rPr lang="zh-CN" altLang="en-US" sz="2400" b="0" spc="150">
                <a:solidFill>
                  <a:sysClr val="window" lastClr="FFFFFF"/>
                </a:solidFill>
                <a:latin typeface="Helvetica Neue" panose="02000503000000020004" charset="0"/>
                <a:ea typeface="黑体-简" panose="02000000000000000000" charset="-122"/>
              </a:rPr>
              <a:t>性别数据可以使用饼状图或雷达图来表示</a:t>
            </a:r>
            <a:endParaRPr lang="zh-CN" altLang="en-US" sz="2400" b="0" spc="150">
              <a:solidFill>
                <a:sysClr val="window" lastClr="FFFFFF"/>
              </a:solidFill>
              <a:latin typeface="Helvetica Neue" panose="02000503000000020004" charset="0"/>
              <a:ea typeface="黑体-简" panose="02000000000000000000" charset="-122"/>
            </a:endParaRPr>
          </a:p>
          <a:p>
            <a:pPr marL="342900" indent="-342900" algn="l">
              <a:lnSpc>
                <a:spcPct val="120000"/>
              </a:lnSpc>
              <a:buFont typeface="Wingdings" panose="05000000000000000000" charset="0"/>
              <a:buChar char=""/>
            </a:pPr>
            <a:r>
              <a:rPr lang="zh-CN" altLang="en-US" sz="2400" b="0" spc="150">
                <a:solidFill>
                  <a:sysClr val="window" lastClr="FFFFFF"/>
                </a:solidFill>
                <a:latin typeface="Helvetica Neue" panose="02000503000000020004" charset="0"/>
                <a:ea typeface="黑体-简" panose="02000000000000000000" charset="-122"/>
              </a:rPr>
              <a:t>商品类型数据可以使用树状图或瀑布图来表示</a:t>
            </a:r>
            <a:endParaRPr lang="zh-CN" altLang="en-US" sz="2400" b="0" spc="150">
              <a:solidFill>
                <a:sysClr val="window" lastClr="FFFFFF"/>
              </a:solidFill>
              <a:latin typeface="Helvetica Neue" panose="02000503000000020004" charset="0"/>
              <a:ea typeface="黑体-简" panose="02000000000000000000" charset="-122"/>
            </a:endParaRPr>
          </a:p>
        </p:txBody>
      </p:sp>
      <p:sp>
        <p:nvSpPr>
          <p:cNvPr id="13" name="文本框 12"/>
          <p:cNvSpPr txBox="1"/>
          <p:nvPr>
            <p:custDataLst>
              <p:tags r:id="rId26"/>
            </p:custDataLst>
          </p:nvPr>
        </p:nvSpPr>
        <p:spPr>
          <a:xfrm>
            <a:off x="12908280" y="4699000"/>
            <a:ext cx="4039235" cy="6202680"/>
          </a:xfrm>
          <a:prstGeom prst="rect">
            <a:avLst/>
          </a:prstGeom>
          <a:noFill/>
        </p:spPr>
        <p:txBody>
          <a:bodyPr wrap="square" rtlCol="0" anchor="t" anchorCtr="0">
            <a:noAutofit/>
          </a:bodyPr>
          <a:lstStyle/>
          <a:p>
            <a:pPr algn="l">
              <a:lnSpc>
                <a:spcPct val="120000"/>
              </a:lnSpc>
            </a:pPr>
            <a:r>
              <a:rPr lang="zh-CN" altLang="en-US" sz="2400" b="0" spc="150">
                <a:solidFill>
                  <a:sysClr val="window" lastClr="FFFFFF"/>
                </a:solidFill>
                <a:latin typeface="Helvetica Neue" panose="02000503000000020004" charset="0"/>
                <a:ea typeface="黑体-简" panose="02000000000000000000" charset="-122"/>
              </a:rPr>
              <a:t>时间数据是指表示时间的序列数据，如日期、时间、天数、月份等</a:t>
            </a:r>
            <a:endParaRPr lang="zh-CN" altLang="en-US" sz="2400" b="0" spc="150">
              <a:solidFill>
                <a:sysClr val="window" lastClr="FFFFFF"/>
              </a:solidFill>
              <a:latin typeface="Helvetica Neue" panose="02000503000000020004" charset="0"/>
              <a:ea typeface="黑体-简" panose="02000000000000000000" charset="-122"/>
            </a:endParaRPr>
          </a:p>
          <a:p>
            <a:pPr algn="l">
              <a:lnSpc>
                <a:spcPct val="120000"/>
              </a:lnSpc>
            </a:pPr>
            <a:endParaRPr lang="zh-CN" altLang="en-US" sz="2400" b="0" spc="150">
              <a:solidFill>
                <a:sysClr val="window" lastClr="FFFFFF"/>
              </a:solidFill>
              <a:latin typeface="Helvetica Neue" panose="02000503000000020004" charset="0"/>
              <a:ea typeface="黑体-简" panose="02000000000000000000" charset="-122"/>
            </a:endParaRPr>
          </a:p>
          <a:p>
            <a:pPr algn="l">
              <a:lnSpc>
                <a:spcPct val="120000"/>
              </a:lnSpc>
            </a:pPr>
            <a:r>
              <a:rPr lang="zh-CN" altLang="en-US" sz="2400" b="0" spc="150">
                <a:solidFill>
                  <a:sysClr val="window" lastClr="FFFFFF"/>
                </a:solidFill>
                <a:latin typeface="Helvetica Neue" panose="02000503000000020004" charset="0"/>
                <a:ea typeface="黑体-简" panose="02000000000000000000" charset="-122"/>
              </a:rPr>
              <a:t>例如：</a:t>
            </a:r>
            <a:endParaRPr lang="zh-CN" altLang="en-US" sz="2400" b="0" spc="150">
              <a:solidFill>
                <a:sysClr val="window" lastClr="FFFFFF"/>
              </a:solidFill>
              <a:latin typeface="Helvetica Neue" panose="02000503000000020004" charset="0"/>
              <a:ea typeface="黑体-简" panose="02000000000000000000" charset="-122"/>
            </a:endParaRPr>
          </a:p>
          <a:p>
            <a:pPr marL="342900" indent="-342900" algn="l">
              <a:lnSpc>
                <a:spcPct val="120000"/>
              </a:lnSpc>
              <a:buFont typeface="Wingdings" panose="05000000000000000000" charset="0"/>
              <a:buChar char=""/>
            </a:pPr>
            <a:r>
              <a:rPr lang="zh-CN" altLang="en-US" sz="2400" b="0" spc="150">
                <a:solidFill>
                  <a:sysClr val="window" lastClr="FFFFFF"/>
                </a:solidFill>
                <a:latin typeface="Helvetica Neue" panose="02000503000000020004" charset="0"/>
                <a:ea typeface="黑体-简" panose="02000000000000000000" charset="-122"/>
              </a:rPr>
              <a:t>销售额数据的历史趋势可以使用折线图或柱状图来表示</a:t>
            </a:r>
            <a:endParaRPr lang="zh-CN" altLang="en-US" sz="2400" b="0" spc="150">
              <a:solidFill>
                <a:sysClr val="window" lastClr="FFFFFF"/>
              </a:solidFill>
              <a:latin typeface="Helvetica Neue" panose="02000503000000020004" charset="0"/>
              <a:ea typeface="黑体-简" panose="02000000000000000000" charset="-122"/>
            </a:endParaRPr>
          </a:p>
          <a:p>
            <a:pPr marL="342900" indent="-342900" algn="l">
              <a:lnSpc>
                <a:spcPct val="120000"/>
              </a:lnSpc>
              <a:buFont typeface="Wingdings" panose="05000000000000000000" charset="0"/>
              <a:buChar char=""/>
            </a:pPr>
            <a:r>
              <a:rPr lang="zh-CN" altLang="en-US" sz="2400" b="0" spc="150">
                <a:solidFill>
                  <a:sysClr val="window" lastClr="FFFFFF"/>
                </a:solidFill>
                <a:latin typeface="Helvetica Neue" panose="02000503000000020004" charset="0"/>
                <a:ea typeface="黑体-简" panose="02000000000000000000" charset="-122"/>
              </a:rPr>
              <a:t>天气预报可以使用热力图或地理热图来表示</a:t>
            </a:r>
            <a:endParaRPr lang="zh-CN" altLang="en-US" sz="2400" b="0" spc="150">
              <a:solidFill>
                <a:sysClr val="window" lastClr="FFFFFF"/>
              </a:solidFill>
              <a:latin typeface="Helvetica Neue" panose="02000503000000020004" charset="0"/>
              <a:ea typeface="黑体-简" panose="02000000000000000000" charset="-122"/>
            </a:endParaRPr>
          </a:p>
        </p:txBody>
      </p:sp>
      <p:sp>
        <p:nvSpPr>
          <p:cNvPr id="14" name="文本框 13"/>
          <p:cNvSpPr txBox="1"/>
          <p:nvPr>
            <p:custDataLst>
              <p:tags r:id="rId27"/>
            </p:custDataLst>
          </p:nvPr>
        </p:nvSpPr>
        <p:spPr>
          <a:xfrm>
            <a:off x="18420080" y="4699000"/>
            <a:ext cx="4039235" cy="6202680"/>
          </a:xfrm>
          <a:prstGeom prst="rect">
            <a:avLst/>
          </a:prstGeom>
          <a:noFill/>
        </p:spPr>
        <p:txBody>
          <a:bodyPr wrap="square" rtlCol="0" anchor="t" anchorCtr="0">
            <a:noAutofit/>
          </a:bodyPr>
          <a:lstStyle/>
          <a:p>
            <a:pPr algn="l">
              <a:lnSpc>
                <a:spcPct val="120000"/>
              </a:lnSpc>
            </a:pPr>
            <a:r>
              <a:rPr lang="zh-CN" altLang="en-US" sz="2400" b="0" spc="150">
                <a:solidFill>
                  <a:sysClr val="window" lastClr="FFFFFF"/>
                </a:solidFill>
                <a:latin typeface="Helvetica Neue" panose="02000503000000020004" charset="0"/>
                <a:ea typeface="黑体-简" panose="02000000000000000000" charset="-122"/>
              </a:rPr>
              <a:t>地理数据是指表示地理位置的数据，如经度、纬度、地图等</a:t>
            </a:r>
            <a:endParaRPr lang="zh-CN" altLang="en-US" sz="2400" b="0" spc="150">
              <a:solidFill>
                <a:sysClr val="window" lastClr="FFFFFF"/>
              </a:solidFill>
              <a:latin typeface="Helvetica Neue" panose="02000503000000020004" charset="0"/>
              <a:ea typeface="黑体-简" panose="02000000000000000000" charset="-122"/>
            </a:endParaRPr>
          </a:p>
          <a:p>
            <a:pPr algn="l">
              <a:lnSpc>
                <a:spcPct val="120000"/>
              </a:lnSpc>
            </a:pPr>
            <a:endParaRPr lang="zh-CN" altLang="en-US" sz="2400" b="0" spc="150">
              <a:solidFill>
                <a:sysClr val="window" lastClr="FFFFFF"/>
              </a:solidFill>
              <a:latin typeface="Helvetica Neue" panose="02000503000000020004" charset="0"/>
              <a:ea typeface="黑体-简" panose="02000000000000000000" charset="-122"/>
            </a:endParaRPr>
          </a:p>
          <a:p>
            <a:pPr algn="l">
              <a:lnSpc>
                <a:spcPct val="120000"/>
              </a:lnSpc>
            </a:pPr>
            <a:r>
              <a:rPr lang="zh-CN" altLang="en-US" sz="2400" b="0" spc="150">
                <a:solidFill>
                  <a:sysClr val="window" lastClr="FFFFFF"/>
                </a:solidFill>
                <a:latin typeface="Helvetica Neue" panose="02000503000000020004" charset="0"/>
                <a:ea typeface="黑体-简" panose="02000000000000000000" charset="-122"/>
              </a:rPr>
              <a:t>例如：</a:t>
            </a:r>
            <a:endParaRPr lang="zh-CN" altLang="en-US" sz="2400" b="0" spc="150">
              <a:solidFill>
                <a:sysClr val="window" lastClr="FFFFFF"/>
              </a:solidFill>
              <a:latin typeface="Helvetica Neue" panose="02000503000000020004" charset="0"/>
              <a:ea typeface="黑体-简" panose="02000000000000000000" charset="-122"/>
            </a:endParaRPr>
          </a:p>
          <a:p>
            <a:pPr marL="342900" indent="-342900" algn="l">
              <a:lnSpc>
                <a:spcPct val="120000"/>
              </a:lnSpc>
              <a:buFont typeface="Wingdings" panose="05000000000000000000" charset="0"/>
              <a:buChar char=""/>
            </a:pPr>
            <a:r>
              <a:rPr lang="zh-CN" altLang="en-US" sz="2400" b="0" spc="150">
                <a:solidFill>
                  <a:sysClr val="window" lastClr="FFFFFF"/>
                </a:solidFill>
                <a:latin typeface="Helvetica Neue" panose="02000503000000020004" charset="0"/>
                <a:ea typeface="黑体-简" panose="02000000000000000000" charset="-122"/>
              </a:rPr>
              <a:t>地震分布情况可以使用地图或热力图来表示</a:t>
            </a:r>
            <a:endParaRPr lang="zh-CN" altLang="en-US" sz="2400" b="0" spc="150">
              <a:solidFill>
                <a:sysClr val="window" lastClr="FFFFFF"/>
              </a:solidFill>
              <a:latin typeface="Helvetica Neue" panose="02000503000000020004" charset="0"/>
              <a:ea typeface="黑体-简" panose="02000000000000000000" charset="-122"/>
            </a:endParaRPr>
          </a:p>
          <a:p>
            <a:pPr marL="342900" indent="-342900" algn="l">
              <a:lnSpc>
                <a:spcPct val="120000"/>
              </a:lnSpc>
              <a:buFont typeface="Wingdings" panose="05000000000000000000" charset="0"/>
              <a:buChar char=""/>
            </a:pPr>
            <a:r>
              <a:rPr lang="zh-CN" altLang="en-US" sz="2400" b="0" spc="150">
                <a:solidFill>
                  <a:sysClr val="window" lastClr="FFFFFF"/>
                </a:solidFill>
                <a:latin typeface="Helvetica Neue" panose="02000503000000020004" charset="0"/>
                <a:ea typeface="黑体-简" panose="02000000000000000000" charset="-122"/>
              </a:rPr>
              <a:t>交通拥堵情况可以使用地理热图或地理空间图来表示</a:t>
            </a:r>
            <a:endParaRPr lang="zh-CN" altLang="en-US" sz="2400" b="0" spc="150">
              <a:solidFill>
                <a:sysClr val="window" lastClr="FFFFFF"/>
              </a:solidFill>
              <a:latin typeface="Helvetica Neue" panose="02000503000000020004" charset="0"/>
              <a:ea typeface="黑体-简" panose="02000000000000000000" charset="-122"/>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2"/>
          <a:stretch>
            <a:fillRect/>
          </a:stretch>
        </p:blipFill>
        <p:spPr>
          <a:xfrm>
            <a:off x="3048000" y="2824480"/>
            <a:ext cx="18230850" cy="10210800"/>
          </a:xfrm>
          <a:prstGeom prst="rect">
            <a:avLst/>
          </a:prstGeom>
        </p:spPr>
      </p:pic>
      <p:sp>
        <p:nvSpPr>
          <p:cNvPr id="2" name="矩形"/>
          <p:cNvSpPr/>
          <p:nvPr>
            <p:custDataLst>
              <p:tags r:id="rId3"/>
            </p:custDataLst>
          </p:nvPr>
        </p:nvSpPr>
        <p:spPr>
          <a:xfrm>
            <a:off x="-20955" y="-635"/>
            <a:ext cx="3187700" cy="23431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4"/>
            </p:custDataLst>
          </p:nvPr>
        </p:nvSpPr>
        <p:spPr>
          <a:xfrm>
            <a:off x="27940" y="255905"/>
            <a:ext cx="6175375"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数据的视图</a:t>
            </a:r>
            <a:endParaRPr lang="zh-CN" altLang="en-US" sz="5000" dirty="0">
              <a:solidFill>
                <a:srgbClr val="0C7BE0"/>
              </a:solidFill>
              <a:latin typeface="Helvetica Neue" panose="02000503000000020004" charset="0"/>
              <a:ea typeface="黑体-简" panose="02000000000000000000" charset="-122"/>
            </a:endParaRPr>
          </a:p>
        </p:txBody>
      </p:sp>
      <p:sp>
        <p:nvSpPr>
          <p:cNvPr id="5" name="圆角矩形 4"/>
          <p:cNvSpPr/>
          <p:nvPr/>
        </p:nvSpPr>
        <p:spPr>
          <a:xfrm>
            <a:off x="3436620" y="3819525"/>
            <a:ext cx="7628890" cy="1195070"/>
          </a:xfrm>
          <a:prstGeom prst="roundRect">
            <a:avLst/>
          </a:prstGeom>
          <a:noFill/>
          <a:ln w="76200" cap="flat">
            <a:gradFill>
              <a:gsLst>
                <a:gs pos="100000">
                  <a:srgbClr val="7C5E29"/>
                </a:gs>
                <a:gs pos="0">
                  <a:srgbClr val="CAAF4E"/>
                </a:gs>
              </a:gsLst>
              <a:lin ang="5400000" scaled="1"/>
            </a:gradFill>
            <a:miter lim="400000"/>
          </a:ln>
          <a:extLst>
            <a:ext uri="{909E8E84-426E-40DD-AFC4-6F175D3DCCD1}">
              <a14:hiddenFill xmlns:a14="http://schemas.microsoft.com/office/drawing/2010/main">
                <a:solidFill>
                  <a:srgbClr val="000000"/>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cxnSp>
        <p:nvCxnSpPr>
          <p:cNvPr id="7" name="直接箭头连接符 6"/>
          <p:cNvCxnSpPr/>
          <p:nvPr/>
        </p:nvCxnSpPr>
        <p:spPr>
          <a:xfrm flipV="1">
            <a:off x="5487670" y="2350135"/>
            <a:ext cx="418465" cy="1356360"/>
          </a:xfrm>
          <a:prstGeom prst="straightConnector1">
            <a:avLst/>
          </a:prstGeom>
          <a:ln w="76200" cap="rnd">
            <a:gradFill>
              <a:gsLst>
                <a:gs pos="100000">
                  <a:srgbClr val="7C5E29"/>
                </a:gs>
                <a:gs pos="0">
                  <a:srgbClr val="CAAF4E"/>
                </a:gs>
              </a:gsLst>
              <a:lin ang="5400000" scaled="1"/>
            </a:gradFill>
            <a:prstDash val="sysDot"/>
            <a:round/>
            <a:tailEnd type="arrow" w="med" len="med"/>
          </a:ln>
        </p:spPr>
        <p:style>
          <a:lnRef idx="0">
            <a:srgbClr val="FFFFFF"/>
          </a:lnRef>
          <a:fillRef idx="0">
            <a:srgbClr val="FFFFFF"/>
          </a:fillRef>
          <a:effectRef idx="0">
            <a:srgbClr val="FFFFFF"/>
          </a:effectRef>
          <a:fontRef idx="minor">
            <a:schemeClr val="tx1"/>
          </a:fontRef>
        </p:style>
      </p:cxnSp>
      <p:sp>
        <p:nvSpPr>
          <p:cNvPr id="10" name="文本框 9"/>
          <p:cNvSpPr txBox="1"/>
          <p:nvPr/>
        </p:nvSpPr>
        <p:spPr>
          <a:xfrm>
            <a:off x="4675505" y="1431925"/>
            <a:ext cx="2653030" cy="919480"/>
          </a:xfrm>
          <a:prstGeom prst="rect">
            <a:avLst/>
          </a:prstGeom>
          <a:noFill/>
          <a:ln w="57150" cap="rnd">
            <a:gradFill>
              <a:gsLst>
                <a:gs pos="100000">
                  <a:srgbClr val="7C5E29"/>
                </a:gs>
                <a:gs pos="0">
                  <a:srgbClr val="CAAF4E"/>
                </a:gs>
              </a:gsLst>
              <a:lin ang="5400000" scaled="1"/>
            </a:gradFill>
            <a:round/>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algn="ctr" defTabSz="821690" rtl="0" fontAlgn="auto" latinLnBrk="0" hangingPunct="0">
              <a:lnSpc>
                <a:spcPct val="130000"/>
              </a:lnSpc>
              <a:spcBef>
                <a:spcPts val="0"/>
              </a:spcBef>
              <a:spcAft>
                <a:spcPts val="0"/>
              </a:spcAft>
              <a:buClrTx/>
              <a:buSzTx/>
              <a:buFontTx/>
              <a:buNone/>
            </a:pPr>
            <a:r>
              <a:rPr kumimoji="0" lang="zh-CN" altLang="en-US" sz="4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数值数据</a:t>
            </a:r>
            <a:endParaRPr kumimoji="0" lang="zh-CN" altLang="en-US" sz="4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8" name="圆角矩形 7"/>
          <p:cNvSpPr/>
          <p:nvPr/>
        </p:nvSpPr>
        <p:spPr>
          <a:xfrm>
            <a:off x="3190894" y="5662930"/>
            <a:ext cx="7628890" cy="7146290"/>
          </a:xfrm>
          <a:prstGeom prst="roundRect">
            <a:avLst>
              <a:gd name="adj" fmla="val 2896"/>
            </a:avLst>
          </a:prstGeom>
          <a:noFill/>
          <a:ln w="76200" cap="flat">
            <a:gradFill>
              <a:gsLst>
                <a:gs pos="100000">
                  <a:srgbClr val="7C5E29"/>
                </a:gs>
                <a:gs pos="0">
                  <a:srgbClr val="CAAF4E"/>
                </a:gs>
              </a:gsLst>
              <a:lin ang="5400000" scaled="1"/>
            </a:gradFill>
            <a:miter lim="400000"/>
          </a:ln>
          <a:effectLst>
            <a:outerShdw blurRad="50800" dir="5400000" algn="ctr" rotWithShape="0">
              <a:srgbClr val="000000">
                <a:alpha val="43000"/>
              </a:srgbClr>
            </a:outerShdw>
          </a:effectLst>
          <a:extLst>
            <a:ext uri="{909E8E84-426E-40DD-AFC4-6F175D3DCCD1}">
              <a14:hiddenFill xmlns:a14="http://schemas.microsoft.com/office/drawing/2010/main">
                <a:solidFill>
                  <a:srgbClr val="000000"/>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 name="圆角矩形 10"/>
          <p:cNvSpPr/>
          <p:nvPr/>
        </p:nvSpPr>
        <p:spPr>
          <a:xfrm>
            <a:off x="16403320" y="3601720"/>
            <a:ext cx="4873625" cy="6050280"/>
          </a:xfrm>
          <a:prstGeom prst="roundRect">
            <a:avLst>
              <a:gd name="adj" fmla="val 6566"/>
            </a:avLst>
          </a:prstGeom>
          <a:noFill/>
          <a:ln w="76200" cap="flat">
            <a:gradFill>
              <a:gsLst>
                <a:gs pos="100000">
                  <a:srgbClr val="7C5E29"/>
                </a:gs>
                <a:gs pos="0">
                  <a:srgbClr val="CAAF4E"/>
                </a:gs>
              </a:gsLst>
              <a:lin ang="5400000" scaled="1"/>
            </a:gradFill>
            <a:miter lim="400000"/>
          </a:ln>
          <a:extLst>
            <a:ext uri="{909E8E84-426E-40DD-AFC4-6F175D3DCCD1}">
              <a14:hiddenFill xmlns:a14="http://schemas.microsoft.com/office/drawing/2010/main">
                <a:solidFill>
                  <a:srgbClr val="000000"/>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2" name="圆角矩形 11"/>
          <p:cNvSpPr/>
          <p:nvPr/>
        </p:nvSpPr>
        <p:spPr>
          <a:xfrm>
            <a:off x="16403320" y="9909810"/>
            <a:ext cx="4867910" cy="2899410"/>
          </a:xfrm>
          <a:prstGeom prst="roundRect">
            <a:avLst>
              <a:gd name="adj" fmla="val 8672"/>
            </a:avLst>
          </a:prstGeom>
          <a:noFill/>
          <a:ln w="76200" cap="flat">
            <a:gradFill>
              <a:gsLst>
                <a:gs pos="100000">
                  <a:srgbClr val="7C5E29"/>
                </a:gs>
                <a:gs pos="0">
                  <a:srgbClr val="CAAF4E"/>
                </a:gs>
              </a:gsLst>
              <a:lin ang="5400000" scaled="1"/>
            </a:gradFill>
            <a:miter lim="400000"/>
          </a:ln>
          <a:extLst>
            <a:ext uri="{909E8E84-426E-40DD-AFC4-6F175D3DCCD1}">
              <a14:hiddenFill xmlns:a14="http://schemas.microsoft.com/office/drawing/2010/main">
                <a:solidFill>
                  <a:srgbClr val="000000"/>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3" name="圆角矩形 12"/>
          <p:cNvSpPr/>
          <p:nvPr/>
        </p:nvSpPr>
        <p:spPr>
          <a:xfrm>
            <a:off x="11323955" y="6758940"/>
            <a:ext cx="4867275" cy="6050280"/>
          </a:xfrm>
          <a:prstGeom prst="roundRect">
            <a:avLst>
              <a:gd name="adj" fmla="val 5975"/>
            </a:avLst>
          </a:prstGeom>
          <a:noFill/>
          <a:ln w="76200" cap="flat">
            <a:gradFill>
              <a:gsLst>
                <a:gs pos="100000">
                  <a:srgbClr val="7C5E29"/>
                </a:gs>
                <a:gs pos="0">
                  <a:srgbClr val="CAAF4E"/>
                </a:gs>
              </a:gsLst>
              <a:lin ang="5400000" scaled="1"/>
            </a:gradFill>
            <a:miter lim="400000"/>
          </a:ln>
          <a:extLst>
            <a:ext uri="{909E8E84-426E-40DD-AFC4-6F175D3DCCD1}">
              <a14:hiddenFill xmlns:a14="http://schemas.microsoft.com/office/drawing/2010/main">
                <a:solidFill>
                  <a:srgbClr val="000000"/>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4" name="圆角矩形 13"/>
          <p:cNvSpPr/>
          <p:nvPr/>
        </p:nvSpPr>
        <p:spPr>
          <a:xfrm>
            <a:off x="11317605" y="3601720"/>
            <a:ext cx="4867910" cy="2899410"/>
          </a:xfrm>
          <a:prstGeom prst="roundRect">
            <a:avLst>
              <a:gd name="adj" fmla="val 9680"/>
            </a:avLst>
          </a:prstGeom>
          <a:noFill/>
          <a:ln w="76200" cap="flat">
            <a:gradFill>
              <a:gsLst>
                <a:gs pos="100000">
                  <a:srgbClr val="7C5E29"/>
                </a:gs>
                <a:gs pos="0">
                  <a:srgbClr val="CAAF4E"/>
                </a:gs>
              </a:gsLst>
              <a:lin ang="5400000" scaled="1"/>
            </a:gradFill>
            <a:miter lim="400000"/>
          </a:ln>
          <a:extLst>
            <a:ext uri="{909E8E84-426E-40DD-AFC4-6F175D3DCCD1}">
              <a14:hiddenFill xmlns:a14="http://schemas.microsoft.com/office/drawing/2010/main">
                <a:solidFill>
                  <a:srgbClr val="000000"/>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cxnSp>
        <p:nvCxnSpPr>
          <p:cNvPr id="15" name="直接箭头连接符 14"/>
          <p:cNvCxnSpPr/>
          <p:nvPr/>
        </p:nvCxnSpPr>
        <p:spPr>
          <a:xfrm flipH="1" flipV="1">
            <a:off x="7328535" y="2237105"/>
            <a:ext cx="5934075" cy="1356360"/>
          </a:xfrm>
          <a:prstGeom prst="straightConnector1">
            <a:avLst/>
          </a:prstGeom>
          <a:ln w="76200" cap="rnd">
            <a:gradFill>
              <a:gsLst>
                <a:gs pos="100000">
                  <a:srgbClr val="7C5E29"/>
                </a:gs>
                <a:gs pos="0">
                  <a:srgbClr val="CAAF4E"/>
                </a:gs>
              </a:gsLst>
              <a:lin ang="5400000" scaled="1"/>
            </a:gradFill>
            <a:prstDash val="sysDot"/>
            <a:round/>
            <a:tailEnd type="arrow" w="med" len="med"/>
          </a:ln>
        </p:spPr>
        <p:style>
          <a:lnRef idx="0">
            <a:srgbClr val="FFFFFF"/>
          </a:lnRef>
          <a:fillRef idx="0">
            <a:srgbClr val="FFFFFF"/>
          </a:fillRef>
          <a:effectRef idx="0">
            <a:srgbClr val="FFFFFF"/>
          </a:effectRef>
          <a:fontRef idx="minor">
            <a:schemeClr val="tx1"/>
          </a:fontRef>
        </p:style>
      </p:cxnSp>
      <p:sp>
        <p:nvSpPr>
          <p:cNvPr id="16" name="文本框 15"/>
          <p:cNvSpPr txBox="1"/>
          <p:nvPr/>
        </p:nvSpPr>
        <p:spPr>
          <a:xfrm>
            <a:off x="511810" y="7099300"/>
            <a:ext cx="2421890" cy="919480"/>
          </a:xfrm>
          <a:prstGeom prst="rect">
            <a:avLst/>
          </a:prstGeom>
          <a:noFill/>
          <a:ln w="57150" cap="rnd">
            <a:gradFill>
              <a:gsLst>
                <a:gs pos="100000">
                  <a:srgbClr val="7C5E29"/>
                </a:gs>
                <a:gs pos="0">
                  <a:srgbClr val="CAAF4E"/>
                </a:gs>
              </a:gsLst>
              <a:lin ang="5400000" scaled="1"/>
            </a:gradFill>
            <a:round/>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algn="ctr" defTabSz="821690" rtl="0" fontAlgn="auto" latinLnBrk="0" hangingPunct="0">
              <a:lnSpc>
                <a:spcPct val="130000"/>
              </a:lnSpc>
              <a:spcBef>
                <a:spcPts val="0"/>
              </a:spcBef>
              <a:spcAft>
                <a:spcPts val="0"/>
              </a:spcAft>
              <a:buClrTx/>
              <a:buSzTx/>
              <a:buFontTx/>
              <a:buNone/>
            </a:pPr>
            <a:r>
              <a:rPr kumimoji="0" lang="zh-CN" altLang="en-US" sz="4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地理数据</a:t>
            </a:r>
            <a:endParaRPr kumimoji="0" lang="zh-CN" altLang="en-US" sz="4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17" name="文本框 16"/>
          <p:cNvSpPr txBox="1"/>
          <p:nvPr/>
        </p:nvSpPr>
        <p:spPr>
          <a:xfrm>
            <a:off x="21443315" y="5440680"/>
            <a:ext cx="2378075" cy="919480"/>
          </a:xfrm>
          <a:prstGeom prst="rect">
            <a:avLst/>
          </a:prstGeom>
          <a:noFill/>
          <a:ln w="57150" cap="rnd">
            <a:gradFill>
              <a:gsLst>
                <a:gs pos="100000">
                  <a:srgbClr val="7C5E29"/>
                </a:gs>
                <a:gs pos="0">
                  <a:srgbClr val="CAAF4E"/>
                </a:gs>
              </a:gsLst>
              <a:lin ang="5400000" scaled="1"/>
            </a:gradFill>
            <a:round/>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algn="ctr" defTabSz="821690" rtl="0" fontAlgn="auto" latinLnBrk="0" hangingPunct="0">
              <a:lnSpc>
                <a:spcPct val="130000"/>
              </a:lnSpc>
              <a:spcBef>
                <a:spcPts val="0"/>
              </a:spcBef>
              <a:spcAft>
                <a:spcPts val="0"/>
              </a:spcAft>
              <a:buClrTx/>
              <a:buSzTx/>
              <a:buFontTx/>
              <a:buNone/>
            </a:pPr>
            <a:r>
              <a:rPr kumimoji="0" lang="zh-CN" altLang="en-US" sz="4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分类数据</a:t>
            </a:r>
            <a:endParaRPr kumimoji="0" lang="zh-CN" altLang="en-US" sz="4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19" name="文本框 18"/>
          <p:cNvSpPr txBox="1"/>
          <p:nvPr/>
        </p:nvSpPr>
        <p:spPr>
          <a:xfrm>
            <a:off x="21483955" y="11002645"/>
            <a:ext cx="2378075" cy="919480"/>
          </a:xfrm>
          <a:prstGeom prst="rect">
            <a:avLst/>
          </a:prstGeom>
          <a:noFill/>
          <a:ln w="57150" cap="rnd">
            <a:gradFill>
              <a:gsLst>
                <a:gs pos="100000">
                  <a:srgbClr val="7C5E29"/>
                </a:gs>
                <a:gs pos="0">
                  <a:srgbClr val="CAAF4E"/>
                </a:gs>
              </a:gsLst>
              <a:lin ang="5400000" scaled="1"/>
            </a:gradFill>
            <a:round/>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algn="ctr" defTabSz="821690" rtl="0" fontAlgn="auto" latinLnBrk="0" hangingPunct="0">
              <a:lnSpc>
                <a:spcPct val="130000"/>
              </a:lnSpc>
              <a:spcBef>
                <a:spcPts val="0"/>
              </a:spcBef>
              <a:spcAft>
                <a:spcPts val="0"/>
              </a:spcAft>
              <a:buClrTx/>
              <a:buSzTx/>
              <a:buFontTx/>
              <a:buNone/>
            </a:pPr>
            <a:r>
              <a:rPr kumimoji="0" lang="zh-CN" altLang="en-US" sz="4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时间数据</a:t>
            </a:r>
            <a:endParaRPr kumimoji="0" lang="zh-CN" altLang="en-US" sz="4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cxnSp>
        <p:nvCxnSpPr>
          <p:cNvPr id="20" name="直接箭头连接符 19"/>
          <p:cNvCxnSpPr/>
          <p:nvPr/>
        </p:nvCxnSpPr>
        <p:spPr>
          <a:xfrm flipH="1" flipV="1">
            <a:off x="2258695" y="8018780"/>
            <a:ext cx="789305" cy="557530"/>
          </a:xfrm>
          <a:prstGeom prst="straightConnector1">
            <a:avLst/>
          </a:prstGeom>
          <a:ln w="76200" cap="rnd">
            <a:gradFill>
              <a:gsLst>
                <a:gs pos="100000">
                  <a:srgbClr val="7C5E29"/>
                </a:gs>
                <a:gs pos="0">
                  <a:srgbClr val="CAAF4E"/>
                </a:gs>
              </a:gsLst>
              <a:lin ang="5400000" scaled="1"/>
            </a:gradFill>
            <a:prstDash val="sysDot"/>
            <a:round/>
            <a:tailEnd type="arrow" w="med" len="med"/>
          </a:ln>
        </p:spPr>
        <p:style>
          <a:lnRef idx="0">
            <a:srgbClr val="FFFFFF"/>
          </a:lnRef>
          <a:fillRef idx="0">
            <a:srgbClr val="FFFFFF"/>
          </a:fillRef>
          <a:effectRef idx="0">
            <a:srgbClr val="FFFFFF"/>
          </a:effectRef>
          <a:fontRef idx="minor">
            <a:schemeClr val="tx1"/>
          </a:fontRef>
        </p:style>
      </p:cxnSp>
      <p:cxnSp>
        <p:nvCxnSpPr>
          <p:cNvPr id="21" name="直接箭头连接符 20"/>
          <p:cNvCxnSpPr>
            <a:endCxn id="19" idx="0"/>
          </p:cNvCxnSpPr>
          <p:nvPr/>
        </p:nvCxnSpPr>
        <p:spPr>
          <a:xfrm>
            <a:off x="21393150" y="10492740"/>
            <a:ext cx="1280160" cy="509905"/>
          </a:xfrm>
          <a:prstGeom prst="straightConnector1">
            <a:avLst/>
          </a:prstGeom>
          <a:ln w="76200" cap="rnd">
            <a:gradFill>
              <a:gsLst>
                <a:gs pos="100000">
                  <a:srgbClr val="7C5E29"/>
                </a:gs>
                <a:gs pos="0">
                  <a:srgbClr val="CAAF4E"/>
                </a:gs>
              </a:gsLst>
              <a:lin ang="5400000" scaled="1"/>
            </a:gradFill>
            <a:prstDash val="sysDot"/>
            <a:round/>
            <a:tailEnd type="arrow" w="med" len="med"/>
          </a:ln>
        </p:spPr>
        <p:style>
          <a:lnRef idx="0">
            <a:srgbClr val="FFFFFF"/>
          </a:lnRef>
          <a:fillRef idx="0">
            <a:srgbClr val="FFFFFF"/>
          </a:fillRef>
          <a:effectRef idx="0">
            <a:srgbClr val="FFFFFF"/>
          </a:effectRef>
          <a:fontRef idx="minor">
            <a:schemeClr val="tx1"/>
          </a:fontRef>
        </p:style>
      </p:cxnSp>
      <p:cxnSp>
        <p:nvCxnSpPr>
          <p:cNvPr id="22" name="直接箭头连接符 21"/>
          <p:cNvCxnSpPr/>
          <p:nvPr/>
        </p:nvCxnSpPr>
        <p:spPr>
          <a:xfrm flipV="1">
            <a:off x="16191230" y="6501130"/>
            <a:ext cx="5749925" cy="2874010"/>
          </a:xfrm>
          <a:prstGeom prst="straightConnector1">
            <a:avLst/>
          </a:prstGeom>
          <a:ln w="76200" cap="rnd">
            <a:gradFill>
              <a:gsLst>
                <a:gs pos="100000">
                  <a:srgbClr val="7C5E29"/>
                </a:gs>
                <a:gs pos="0">
                  <a:srgbClr val="CAAF4E"/>
                </a:gs>
              </a:gsLst>
              <a:lin ang="5400000" scaled="1"/>
            </a:gradFill>
            <a:prstDash val="sysDot"/>
            <a:round/>
            <a:tailEnd type="arrow" w="med" len="med"/>
          </a:ln>
        </p:spPr>
        <p:style>
          <a:lnRef idx="0">
            <a:srgbClr val="FFFFFF"/>
          </a:lnRef>
          <a:fillRef idx="0">
            <a:srgbClr val="FFFFFF"/>
          </a:fillRef>
          <a:effectRef idx="0">
            <a:srgbClr val="FFFFFF"/>
          </a:effectRef>
          <a:fontRef idx="minor">
            <a:schemeClr val="tx1"/>
          </a:fontRef>
        </p:style>
      </p:cxnSp>
      <p:cxnSp>
        <p:nvCxnSpPr>
          <p:cNvPr id="23" name="直接箭头连接符 22"/>
          <p:cNvCxnSpPr/>
          <p:nvPr/>
        </p:nvCxnSpPr>
        <p:spPr>
          <a:xfrm>
            <a:off x="21278850" y="4638040"/>
            <a:ext cx="662305" cy="745490"/>
          </a:xfrm>
          <a:prstGeom prst="straightConnector1">
            <a:avLst/>
          </a:prstGeom>
          <a:ln w="76200" cap="rnd">
            <a:gradFill>
              <a:gsLst>
                <a:gs pos="100000">
                  <a:srgbClr val="7C5E29"/>
                </a:gs>
                <a:gs pos="0">
                  <a:srgbClr val="CAAF4E"/>
                </a:gs>
              </a:gsLst>
              <a:lin ang="5400000" scaled="1"/>
            </a:gradFill>
            <a:prstDash val="sysDot"/>
            <a:round/>
            <a:tailEnd type="arrow" w="med" len="med"/>
          </a:ln>
        </p:spPr>
        <p:style>
          <a:lnRef idx="0">
            <a:srgbClr val="FFFFFF"/>
          </a:lnRef>
          <a:fillRef idx="0">
            <a:srgbClr val="FFFFFF"/>
          </a:fillRef>
          <a:effectRef idx="0">
            <a:srgbClr val="FFFFFF"/>
          </a:effectRef>
          <a:fontRef idx="minor">
            <a:schemeClr val="tx1"/>
          </a:fontRef>
        </p:style>
      </p:cxnSp>
      <p:sp>
        <p:nvSpPr>
          <p:cNvPr id="24" name="文本框 23"/>
          <p:cNvSpPr txBox="1"/>
          <p:nvPr/>
        </p:nvSpPr>
        <p:spPr>
          <a:xfrm>
            <a:off x="6096000" y="6684010"/>
            <a:ext cx="12192000" cy="3473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rPr>
              <a:t>11.91</a:t>
            </a:r>
            <a:endParaRPr kumimoji="0" lang="zh-CN" altLang="en-US" sz="16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anim calcmode="lin" valueType="num">
                                      <p:cBhvr additive="base">
                                        <p:cTn id="65" dur="500" fill="hold"/>
                                        <p:tgtEl>
                                          <p:spTgt spid="13"/>
                                        </p:tgtEl>
                                        <p:attrNameLst>
                                          <p:attrName>ppt_x</p:attrName>
                                        </p:attrNameLst>
                                      </p:cBhvr>
                                      <p:tavLst>
                                        <p:tav tm="0">
                                          <p:val>
                                            <p:strVal val="#ppt_x"/>
                                          </p:val>
                                        </p:tav>
                                        <p:tav tm="100000">
                                          <p:val>
                                            <p:strVal val="#ppt_x"/>
                                          </p:val>
                                        </p:tav>
                                      </p:tavLst>
                                    </p:anim>
                                    <p:anim calcmode="lin" valueType="num">
                                      <p:cBhvr additive="base">
                                        <p:cTn id="6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additive="base">
                                        <p:cTn id="77" dur="500" fill="hold"/>
                                        <p:tgtEl>
                                          <p:spTgt spid="22"/>
                                        </p:tgtEl>
                                        <p:attrNameLst>
                                          <p:attrName>ppt_x</p:attrName>
                                        </p:attrNameLst>
                                      </p:cBhvr>
                                      <p:tavLst>
                                        <p:tav tm="0">
                                          <p:val>
                                            <p:strVal val="#ppt_x"/>
                                          </p:val>
                                        </p:tav>
                                        <p:tav tm="100000">
                                          <p:val>
                                            <p:strVal val="#ppt_x"/>
                                          </p:val>
                                        </p:tav>
                                      </p:tavLst>
                                    </p:anim>
                                    <p:anim calcmode="lin" valueType="num">
                                      <p:cBhvr additive="base">
                                        <p:cTn id="78" dur="500" fill="hold"/>
                                        <p:tgtEl>
                                          <p:spTgt spid="22"/>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23"/>
                                        </p:tgtEl>
                                        <p:attrNameLst>
                                          <p:attrName>style.visibility</p:attrName>
                                        </p:attrNameLst>
                                      </p:cBhvr>
                                      <p:to>
                                        <p:strVal val="visible"/>
                                      </p:to>
                                    </p:set>
                                    <p:anim calcmode="lin" valueType="num">
                                      <p:cBhvr additive="base">
                                        <p:cTn id="81" dur="500" fill="hold"/>
                                        <p:tgtEl>
                                          <p:spTgt spid="23"/>
                                        </p:tgtEl>
                                        <p:attrNameLst>
                                          <p:attrName>ppt_x</p:attrName>
                                        </p:attrNameLst>
                                      </p:cBhvr>
                                      <p:tavLst>
                                        <p:tav tm="0">
                                          <p:val>
                                            <p:strVal val="#ppt_x"/>
                                          </p:val>
                                        </p:tav>
                                        <p:tav tm="100000">
                                          <p:val>
                                            <p:strVal val="#ppt_x"/>
                                          </p:val>
                                        </p:tav>
                                      </p:tavLst>
                                    </p:anim>
                                    <p:anim calcmode="lin" valueType="num">
                                      <p:cBhvr additive="base">
                                        <p:cTn id="82" dur="500" fill="hold"/>
                                        <p:tgtEl>
                                          <p:spTgt spid="23"/>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7"/>
                                        </p:tgtEl>
                                        <p:attrNameLst>
                                          <p:attrName>style.visibility</p:attrName>
                                        </p:attrNameLst>
                                      </p:cBhvr>
                                      <p:to>
                                        <p:strVal val="visible"/>
                                      </p:to>
                                    </p:set>
                                    <p:anim calcmode="lin" valueType="num">
                                      <p:cBhvr additive="base">
                                        <p:cTn id="85" dur="500" fill="hold"/>
                                        <p:tgtEl>
                                          <p:spTgt spid="17"/>
                                        </p:tgtEl>
                                        <p:attrNameLst>
                                          <p:attrName>ppt_x</p:attrName>
                                        </p:attrNameLst>
                                      </p:cBhvr>
                                      <p:tavLst>
                                        <p:tav tm="0">
                                          <p:val>
                                            <p:strVal val="#ppt_x"/>
                                          </p:val>
                                        </p:tav>
                                        <p:tav tm="100000">
                                          <p:val>
                                            <p:strVal val="#ppt_x"/>
                                          </p:val>
                                        </p:tav>
                                      </p:tavLst>
                                    </p:anim>
                                    <p:anim calcmode="lin" valueType="num">
                                      <p:cBhvr additive="base">
                                        <p:cTn id="8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0" grpId="0" bldLvl="0" animBg="1"/>
      <p:bldP spid="8" grpId="0" bldLvl="0" animBg="1"/>
      <p:bldP spid="11" grpId="0" bldLvl="0" animBg="1"/>
      <p:bldP spid="12" grpId="0" bldLvl="0" animBg="1"/>
      <p:bldP spid="13" grpId="0" bldLvl="0" animBg="1"/>
      <p:bldP spid="14" grpId="0" bldLvl="0" animBg="1"/>
      <p:bldP spid="16" grpId="0" bldLvl="0" animBg="1"/>
      <p:bldP spid="17" grpId="0" bldLvl="0" animBg="1"/>
      <p:bldP spid="19"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Dataease 快速安装与在线文档"/>
          <p:cNvSpPr txBox="1"/>
          <p:nvPr/>
        </p:nvSpPr>
        <p:spPr>
          <a:xfrm>
            <a:off x="3602990"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b="0" dirty="0" err="1">
                <a:latin typeface="Helvetica Neue" panose="02000503000000020004" charset="0"/>
                <a:ea typeface="黑体-简" panose="02000000000000000000" charset="-122"/>
              </a:rPr>
              <a:t>数据可视化</a:t>
            </a:r>
            <a:r>
              <a:rPr lang="zh-CN" b="0" dirty="0">
                <a:latin typeface="Helvetica Neue" panose="02000503000000020004" charset="0"/>
                <a:ea typeface="黑体-简" panose="02000000000000000000" charset="-122"/>
              </a:rPr>
              <a:t>基础</a:t>
            </a:r>
            <a:endParaRPr lang="zh-CN" b="0" dirty="0">
              <a:latin typeface="Helvetica Neue" panose="02000503000000020004" charset="0"/>
              <a:ea typeface="黑体-简" panose="02000000000000000000" charset="-122"/>
            </a:endParaRPr>
          </a:p>
        </p:txBody>
      </p:sp>
      <p:sp>
        <p:nvSpPr>
          <p:cNvPr id="208" name="1"/>
          <p:cNvSpPr/>
          <p:nvPr/>
        </p:nvSpPr>
        <p:spPr>
          <a:xfrm>
            <a:off x="1219835"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1</a:t>
            </a:r>
            <a:endParaRPr sz="8300"/>
          </a:p>
        </p:txBody>
      </p:sp>
      <p:sp>
        <p:nvSpPr>
          <p:cNvPr id="209" name="线条"/>
          <p:cNvSpPr/>
          <p:nvPr/>
        </p:nvSpPr>
        <p:spPr>
          <a:xfrm>
            <a:off x="3593465"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5" name="DataEase 功能架构介绍"/>
          <p:cNvSpPr txBox="1"/>
          <p:nvPr/>
        </p:nvSpPr>
        <p:spPr>
          <a:xfrm>
            <a:off x="3604895"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可视化图表类型</a:t>
            </a:r>
            <a:endParaRPr lang="zh-CN" b="0" dirty="0">
              <a:latin typeface="Helvetica Neue" panose="02000503000000020004" charset="0"/>
              <a:ea typeface="黑体-简" panose="02000000000000000000" charset="-122"/>
            </a:endParaRPr>
          </a:p>
        </p:txBody>
      </p:sp>
      <p:sp>
        <p:nvSpPr>
          <p:cNvPr id="210" name="2"/>
          <p:cNvSpPr/>
          <p:nvPr/>
        </p:nvSpPr>
        <p:spPr>
          <a:xfrm>
            <a:off x="1219835"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2</a:t>
            </a:r>
            <a:endParaRPr sz="8300"/>
          </a:p>
        </p:txBody>
      </p:sp>
      <p:sp>
        <p:nvSpPr>
          <p:cNvPr id="213" name="线条"/>
          <p:cNvSpPr/>
          <p:nvPr/>
        </p:nvSpPr>
        <p:spPr>
          <a:xfrm>
            <a:off x="3604895"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6" name="DataEase 数据分析与仪表板制作实战"/>
          <p:cNvSpPr txBox="1"/>
          <p:nvPr/>
        </p:nvSpPr>
        <p:spPr>
          <a:xfrm>
            <a:off x="3641725"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dirty="0">
                <a:latin typeface="Helvetica Neue" panose="02000503000000020004" charset="0"/>
                <a:ea typeface="黑体-简" panose="02000000000000000000" charset="-122"/>
              </a:rPr>
              <a:t>数据可视化的特点</a:t>
            </a:r>
            <a:endParaRPr lang="zh-CN" dirty="0">
              <a:latin typeface="Helvetica Neue" panose="02000503000000020004" charset="0"/>
              <a:ea typeface="黑体-简" panose="02000000000000000000" charset="-122"/>
            </a:endParaRPr>
          </a:p>
        </p:txBody>
      </p:sp>
      <p:sp>
        <p:nvSpPr>
          <p:cNvPr id="211" name="3"/>
          <p:cNvSpPr/>
          <p:nvPr/>
        </p:nvSpPr>
        <p:spPr>
          <a:xfrm>
            <a:off x="1257300" y="7604125"/>
            <a:ext cx="1856740" cy="1880235"/>
          </a:xfrm>
          <a:prstGeom prst="diamond">
            <a:avLst/>
          </a:prstGeom>
          <a:solidFill>
            <a:srgbClr val="0A7BE0"/>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3</a:t>
            </a:r>
            <a:endParaRPr sz="8300"/>
          </a:p>
        </p:txBody>
      </p:sp>
      <p:sp>
        <p:nvSpPr>
          <p:cNvPr id="214" name="线条"/>
          <p:cNvSpPr/>
          <p:nvPr/>
        </p:nvSpPr>
        <p:spPr>
          <a:xfrm>
            <a:off x="3641725"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7" name="DataEase 数据分析与仪表板制作实战"/>
          <p:cNvSpPr txBox="1"/>
          <p:nvPr/>
        </p:nvSpPr>
        <p:spPr>
          <a:xfrm>
            <a:off x="3641725"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数据可视化的挑战</a:t>
            </a:r>
            <a:endParaRPr lang="zh-CN" b="0" dirty="0">
              <a:latin typeface="Helvetica Neue" panose="02000503000000020004" charset="0"/>
              <a:ea typeface="黑体-简" panose="02000000000000000000" charset="-122"/>
            </a:endParaRPr>
          </a:p>
        </p:txBody>
      </p:sp>
      <p:sp>
        <p:nvSpPr>
          <p:cNvPr id="212" name="4"/>
          <p:cNvSpPr/>
          <p:nvPr/>
        </p:nvSpPr>
        <p:spPr>
          <a:xfrm>
            <a:off x="1257300"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latin typeface="Trebuchet MS Bold" panose="020B0703020202090204" charset="0"/>
                <a:cs typeface="Trebuchet MS Bold" panose="020B0703020202090204" charset="0"/>
              </a:rPr>
              <a:t>4</a:t>
            </a:r>
            <a:endParaRPr sz="8300">
              <a:latin typeface="Trebuchet MS Bold" panose="020B0703020202090204" charset="0"/>
              <a:cs typeface="Trebuchet MS Bold" panose="020B0703020202090204" charset="0"/>
            </a:endParaRPr>
          </a:p>
        </p:txBody>
      </p:sp>
      <p:sp>
        <p:nvSpPr>
          <p:cNvPr id="215" name="线条"/>
          <p:cNvSpPr/>
          <p:nvPr/>
        </p:nvSpPr>
        <p:spPr>
          <a:xfrm>
            <a:off x="3641725"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7" name="Dataease 快速安装与在线文档"/>
          <p:cNvSpPr txBox="1"/>
          <p:nvPr>
            <p:custDataLst>
              <p:tags r:id="rId1"/>
            </p:custDataLst>
          </p:nvPr>
        </p:nvSpPr>
        <p:spPr>
          <a:xfrm>
            <a:off x="14580235"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数据分析</a:t>
            </a:r>
            <a:endParaRPr lang="zh-CN" b="0" dirty="0">
              <a:latin typeface="Helvetica Neue" panose="02000503000000020004" charset="0"/>
              <a:ea typeface="黑体-简" panose="02000000000000000000" charset="-122"/>
            </a:endParaRPr>
          </a:p>
        </p:txBody>
      </p:sp>
      <p:sp>
        <p:nvSpPr>
          <p:cNvPr id="8" name="1"/>
          <p:cNvSpPr/>
          <p:nvPr>
            <p:custDataLst>
              <p:tags r:id="rId2"/>
            </p:custDataLst>
          </p:nvPr>
        </p:nvSpPr>
        <p:spPr>
          <a:xfrm>
            <a:off x="12197080"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300">
                <a:latin typeface="Trebuchet MS Bold" panose="020B0703020202090204" charset="0"/>
                <a:cs typeface="Trebuchet MS Bold" panose="020B0703020202090204" charset="0"/>
              </a:rPr>
              <a:t>5</a:t>
            </a:r>
            <a:endParaRPr lang="en-US" sz="8300">
              <a:latin typeface="Trebuchet MS Bold" panose="020B0703020202090204" charset="0"/>
              <a:cs typeface="Trebuchet MS Bold" panose="020B0703020202090204" charset="0"/>
            </a:endParaRPr>
          </a:p>
        </p:txBody>
      </p:sp>
      <p:sp>
        <p:nvSpPr>
          <p:cNvPr id="9" name="线条"/>
          <p:cNvSpPr/>
          <p:nvPr>
            <p:custDataLst>
              <p:tags r:id="rId3"/>
            </p:custDataLst>
          </p:nvPr>
        </p:nvSpPr>
        <p:spPr>
          <a:xfrm>
            <a:off x="14570710"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1" name="DataEase 功能架构介绍"/>
          <p:cNvSpPr txBox="1"/>
          <p:nvPr>
            <p:custDataLst>
              <p:tags r:id="rId4"/>
            </p:custDataLst>
          </p:nvPr>
        </p:nvSpPr>
        <p:spPr>
          <a:xfrm>
            <a:off x="14582140"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数据可视化工具介绍</a:t>
            </a:r>
            <a:endParaRPr lang="zh-CN" b="0" dirty="0">
              <a:latin typeface="Helvetica Neue" panose="02000503000000020004" charset="0"/>
              <a:ea typeface="黑体-简" panose="02000000000000000000" charset="-122"/>
            </a:endParaRPr>
          </a:p>
        </p:txBody>
      </p:sp>
      <p:sp>
        <p:nvSpPr>
          <p:cNvPr id="12" name="2"/>
          <p:cNvSpPr/>
          <p:nvPr>
            <p:custDataLst>
              <p:tags r:id="rId5"/>
            </p:custDataLst>
          </p:nvPr>
        </p:nvSpPr>
        <p:spPr>
          <a:xfrm>
            <a:off x="12197080"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300">
                <a:latin typeface="Trebuchet MS Bold" panose="020B0703020202090204" charset="0"/>
                <a:cs typeface="Trebuchet MS Bold" panose="020B0703020202090204" charset="0"/>
              </a:rPr>
              <a:t>6</a:t>
            </a:r>
            <a:endParaRPr lang="en-US" sz="8300">
              <a:latin typeface="Trebuchet MS Bold" panose="020B0703020202090204" charset="0"/>
              <a:cs typeface="Trebuchet MS Bold" panose="020B0703020202090204" charset="0"/>
            </a:endParaRPr>
          </a:p>
        </p:txBody>
      </p:sp>
      <p:sp>
        <p:nvSpPr>
          <p:cNvPr id="13" name="线条"/>
          <p:cNvSpPr/>
          <p:nvPr>
            <p:custDataLst>
              <p:tags r:id="rId6"/>
            </p:custDataLst>
          </p:nvPr>
        </p:nvSpPr>
        <p:spPr>
          <a:xfrm>
            <a:off x="14582140"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5" name="DataEase 数据分析与仪表板制作实战"/>
          <p:cNvSpPr txBox="1"/>
          <p:nvPr>
            <p:custDataLst>
              <p:tags r:id="rId7"/>
            </p:custDataLst>
          </p:nvPr>
        </p:nvSpPr>
        <p:spPr>
          <a:xfrm>
            <a:off x="14618970"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数据可视化分析过程</a:t>
            </a:r>
            <a:endParaRPr lang="zh-CN" b="0" dirty="0">
              <a:latin typeface="Helvetica Neue" panose="02000503000000020004" charset="0"/>
              <a:ea typeface="黑体-简" panose="02000000000000000000" charset="-122"/>
            </a:endParaRPr>
          </a:p>
        </p:txBody>
      </p:sp>
      <p:sp>
        <p:nvSpPr>
          <p:cNvPr id="16" name="3"/>
          <p:cNvSpPr/>
          <p:nvPr>
            <p:custDataLst>
              <p:tags r:id="rId8"/>
            </p:custDataLst>
          </p:nvPr>
        </p:nvSpPr>
        <p:spPr>
          <a:xfrm>
            <a:off x="12234545"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300">
                <a:latin typeface="Trebuchet MS Bold" panose="020B0703020202090204" charset="0"/>
                <a:cs typeface="Trebuchet MS Bold" panose="020B0703020202090204" charset="0"/>
              </a:rPr>
              <a:t>7</a:t>
            </a:r>
            <a:endParaRPr lang="en-US" sz="8300">
              <a:latin typeface="Trebuchet MS Bold" panose="020B0703020202090204" charset="0"/>
              <a:cs typeface="Trebuchet MS Bold" panose="020B0703020202090204" charset="0"/>
            </a:endParaRPr>
          </a:p>
        </p:txBody>
      </p:sp>
      <p:sp>
        <p:nvSpPr>
          <p:cNvPr id="17" name="线条"/>
          <p:cNvSpPr/>
          <p:nvPr>
            <p:custDataLst>
              <p:tags r:id="rId9"/>
            </p:custDataLst>
          </p:nvPr>
        </p:nvSpPr>
        <p:spPr>
          <a:xfrm>
            <a:off x="14618970"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9" name="DataEase 数据分析与仪表板制作实战"/>
          <p:cNvSpPr txBox="1"/>
          <p:nvPr>
            <p:custDataLst>
              <p:tags r:id="rId10"/>
            </p:custDataLst>
          </p:nvPr>
        </p:nvSpPr>
        <p:spPr>
          <a:xfrm>
            <a:off x="14618970"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实验一</a:t>
            </a:r>
            <a:endParaRPr lang="zh-CN" b="0" dirty="0">
              <a:latin typeface="Helvetica Neue" panose="02000503000000020004" charset="0"/>
              <a:ea typeface="黑体-简" panose="02000000000000000000" charset="-122"/>
            </a:endParaRPr>
          </a:p>
        </p:txBody>
      </p:sp>
      <p:sp>
        <p:nvSpPr>
          <p:cNvPr id="20" name="4"/>
          <p:cNvSpPr/>
          <p:nvPr>
            <p:custDataLst>
              <p:tags r:id="rId11"/>
            </p:custDataLst>
          </p:nvPr>
        </p:nvSpPr>
        <p:spPr>
          <a:xfrm>
            <a:off x="12234545"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300">
                <a:latin typeface="Trebuchet MS Bold" panose="020B0703020202090204" charset="0"/>
                <a:cs typeface="Trebuchet MS Bold" panose="020B0703020202090204" charset="0"/>
              </a:rPr>
              <a:t>8</a:t>
            </a:r>
            <a:endParaRPr lang="en-US" sz="8300">
              <a:latin typeface="Trebuchet MS Bold" panose="020B0703020202090204" charset="0"/>
              <a:cs typeface="Trebuchet MS Bold" panose="020B0703020202090204" charset="0"/>
            </a:endParaRPr>
          </a:p>
        </p:txBody>
      </p:sp>
      <p:sp>
        <p:nvSpPr>
          <p:cNvPr id="21" name="线条"/>
          <p:cNvSpPr/>
          <p:nvPr>
            <p:custDataLst>
              <p:tags r:id="rId12"/>
            </p:custDataLst>
          </p:nvPr>
        </p:nvSpPr>
        <p:spPr>
          <a:xfrm>
            <a:off x="14618970"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云形 1"/>
          <p:cNvSpPr/>
          <p:nvPr>
            <p:custDataLst>
              <p:tags r:id="rId1"/>
            </p:custDataLst>
          </p:nvPr>
        </p:nvSpPr>
        <p:spPr>
          <a:xfrm>
            <a:off x="8567420" y="1535430"/>
            <a:ext cx="12018010" cy="770699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4" name="https://photo-static-api.fotomore.com/creative/vcg/veer/400/new/VCG41N468111120.jpg?uid=386&amp;timestamp=1703586392&amp;sign=be098e9600feca6d02d3856128c4f7ca" descr="&amp;pky270_sjzg_VCG41N468111120&amp;2&amp;src_toppic_inpsrchzd1&amp;"/>
          <p:cNvPicPr>
            <a:picLocks noChangeAspect="1"/>
          </p:cNvPicPr>
          <p:nvPr/>
        </p:nvPicPr>
        <p:blipFill>
          <a:blip r:embed="rId2"/>
          <a:stretch>
            <a:fillRect/>
          </a:stretch>
        </p:blipFill>
        <p:spPr>
          <a:xfrm>
            <a:off x="3364230" y="5342255"/>
            <a:ext cx="4537710" cy="7707630"/>
          </a:xfrm>
          <a:prstGeom prst="rect">
            <a:avLst/>
          </a:prstGeom>
        </p:spPr>
      </p:pic>
      <p:sp>
        <p:nvSpPr>
          <p:cNvPr id="10" name="文本框 9"/>
          <p:cNvSpPr txBox="1"/>
          <p:nvPr/>
        </p:nvSpPr>
        <p:spPr>
          <a:xfrm>
            <a:off x="9329420" y="4330700"/>
            <a:ext cx="11757025" cy="18611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88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什么操作会产生数据？</a:t>
            </a:r>
            <a:endParaRPr kumimoji="0" lang="zh-CN" altLang="en-US" sz="88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3" name="云形 2"/>
          <p:cNvSpPr/>
          <p:nvPr>
            <p:custDataLst>
              <p:tags r:id="rId3"/>
            </p:custDataLst>
          </p:nvPr>
        </p:nvSpPr>
        <p:spPr>
          <a:xfrm>
            <a:off x="5885180" y="5205730"/>
            <a:ext cx="2348230" cy="1860550"/>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a:t>
            </a:r>
            <a:endParaRPr kumimoji="0" lang="zh-CN" altLang="en-US" sz="360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5" name="云形 4"/>
          <p:cNvSpPr/>
          <p:nvPr>
            <p:custDataLst>
              <p:tags r:id="rId4"/>
            </p:custDataLst>
          </p:nvPr>
        </p:nvSpPr>
        <p:spPr>
          <a:xfrm>
            <a:off x="5758815" y="7228840"/>
            <a:ext cx="196215" cy="20256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charset="0"/>
              <a:cs typeface="Helvetica Neue Medium" panose="02000503000000020004"/>
              <a:sym typeface="Helvetica Neue Medium" panose="02000503000000020004"/>
            </a:endParaRPr>
          </a:p>
        </p:txBody>
      </p:sp>
      <p:sp>
        <p:nvSpPr>
          <p:cNvPr id="7" name="云形 6"/>
          <p:cNvSpPr/>
          <p:nvPr>
            <p:custDataLst>
              <p:tags r:id="rId5"/>
            </p:custDataLst>
          </p:nvPr>
        </p:nvSpPr>
        <p:spPr>
          <a:xfrm>
            <a:off x="6060440" y="6909435"/>
            <a:ext cx="462280" cy="43624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charset="0"/>
              <a:cs typeface="Helvetica Neue Medium" panose="02000503000000020004"/>
              <a:sym typeface="Helvetica Neue Medium" panose="02000503000000020004"/>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六边形 3"/>
          <p:cNvSpPr/>
          <p:nvPr/>
        </p:nvSpPr>
        <p:spPr>
          <a:xfrm>
            <a:off x="3639820" y="2974340"/>
            <a:ext cx="1559560" cy="1366520"/>
          </a:xfrm>
          <a:prstGeom prst="hexagon">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6400"/>
          </a:p>
        </p:txBody>
      </p:sp>
      <p:sp>
        <p:nvSpPr>
          <p:cNvPr id="5" name="六边形 4"/>
          <p:cNvSpPr/>
          <p:nvPr/>
        </p:nvSpPr>
        <p:spPr>
          <a:xfrm>
            <a:off x="3639820" y="6159500"/>
            <a:ext cx="1559560" cy="1366520"/>
          </a:xfrm>
          <a:prstGeom prst="hexagon">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6400"/>
          </a:p>
        </p:txBody>
      </p:sp>
      <p:sp>
        <p:nvSpPr>
          <p:cNvPr id="6" name="六边形 5"/>
          <p:cNvSpPr/>
          <p:nvPr/>
        </p:nvSpPr>
        <p:spPr>
          <a:xfrm>
            <a:off x="14230350" y="2967990"/>
            <a:ext cx="1559560" cy="1366520"/>
          </a:xfrm>
          <a:prstGeom prst="hexagon">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6400"/>
          </a:p>
        </p:txBody>
      </p:sp>
      <p:sp>
        <p:nvSpPr>
          <p:cNvPr id="8" name="六边形 7"/>
          <p:cNvSpPr/>
          <p:nvPr/>
        </p:nvSpPr>
        <p:spPr>
          <a:xfrm>
            <a:off x="14230350" y="6139180"/>
            <a:ext cx="1559560" cy="1366520"/>
          </a:xfrm>
          <a:prstGeom prst="hexagon">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6400"/>
          </a:p>
        </p:txBody>
      </p:sp>
      <p:sp>
        <p:nvSpPr>
          <p:cNvPr id="9" name="文本框 8"/>
          <p:cNvSpPr txBox="1"/>
          <p:nvPr/>
        </p:nvSpPr>
        <p:spPr>
          <a:xfrm>
            <a:off x="5745480" y="3293328"/>
            <a:ext cx="4708336" cy="1569660"/>
          </a:xfrm>
          <a:prstGeom prst="rect">
            <a:avLst/>
          </a:prstGeom>
          <a:noFill/>
        </p:spPr>
        <p:txBody>
          <a:bodyPr wrap="square" rtlCol="0">
            <a:spAutoFit/>
          </a:bodyPr>
          <a:lstStyle/>
          <a:p>
            <a:pPr algn="l"/>
            <a:r>
              <a:rPr lang="zh-CN" sz="4800" b="0" dirty="0">
                <a:solidFill>
                  <a:srgbClr val="535353"/>
                </a:solidFill>
                <a:latin typeface="Helvetica Neue" panose="02000503000000020004" charset="0"/>
                <a:ea typeface="黑体-简" panose="02000000000000000000" charset="-122"/>
                <a:cs typeface="Trebuchet MS" panose="020B0703020202090204"/>
              </a:rPr>
              <a:t>人工输入数据，如调查问卷</a:t>
            </a:r>
            <a:endParaRPr lang="zh-CN" sz="4800" b="0" dirty="0">
              <a:solidFill>
                <a:srgbClr val="535353"/>
              </a:solidFill>
              <a:latin typeface="Helvetica Neue" panose="02000503000000020004" charset="0"/>
              <a:ea typeface="黑体-简" panose="02000000000000000000" charset="-122"/>
              <a:cs typeface="Trebuchet MS" panose="020B0703020202090204"/>
            </a:endParaRPr>
          </a:p>
        </p:txBody>
      </p:sp>
      <p:sp>
        <p:nvSpPr>
          <p:cNvPr id="10" name="文本框 9"/>
          <p:cNvSpPr txBox="1"/>
          <p:nvPr/>
        </p:nvSpPr>
        <p:spPr>
          <a:xfrm>
            <a:off x="16667481" y="2786380"/>
            <a:ext cx="4450080" cy="1568450"/>
          </a:xfrm>
          <a:prstGeom prst="rect">
            <a:avLst/>
          </a:prstGeom>
          <a:noFill/>
        </p:spPr>
        <p:txBody>
          <a:bodyPr wrap="square" rtlCol="0">
            <a:spAutoFit/>
          </a:bodyPr>
          <a:lstStyle/>
          <a:p>
            <a:pPr algn="l"/>
            <a:r>
              <a:rPr lang="zh-CN" sz="4800" b="0" dirty="0">
                <a:solidFill>
                  <a:srgbClr val="535353"/>
                </a:solidFill>
                <a:latin typeface="Helvetica Neue" panose="02000503000000020004" charset="0"/>
                <a:ea typeface="黑体-简" panose="02000000000000000000" charset="-122"/>
                <a:cs typeface="Trebuchet MS" panose="020B0703020202090204"/>
              </a:rPr>
              <a:t>传感器和仪器收集的数据</a:t>
            </a:r>
            <a:endParaRPr lang="zh-CN" sz="4800" b="0" dirty="0">
              <a:solidFill>
                <a:srgbClr val="535353"/>
              </a:solidFill>
              <a:latin typeface="Helvetica Neue" panose="02000503000000020004" charset="0"/>
              <a:ea typeface="黑体-简" panose="02000000000000000000" charset="-122"/>
              <a:cs typeface="Trebuchet MS" panose="020B0703020202090204"/>
            </a:endParaRPr>
          </a:p>
        </p:txBody>
      </p:sp>
      <p:sp>
        <p:nvSpPr>
          <p:cNvPr id="11" name="文本框 10"/>
          <p:cNvSpPr txBox="1"/>
          <p:nvPr/>
        </p:nvSpPr>
        <p:spPr>
          <a:xfrm>
            <a:off x="5838876" y="6073775"/>
            <a:ext cx="5483826" cy="1568450"/>
          </a:xfrm>
          <a:prstGeom prst="rect">
            <a:avLst/>
          </a:prstGeom>
          <a:noFill/>
        </p:spPr>
        <p:txBody>
          <a:bodyPr wrap="square" rtlCol="0">
            <a:spAutoFit/>
          </a:bodyPr>
          <a:lstStyle/>
          <a:p>
            <a:pPr algn="l"/>
            <a:r>
              <a:rPr lang="zh-CN" sz="4800" b="0" dirty="0">
                <a:solidFill>
                  <a:srgbClr val="535353"/>
                </a:solidFill>
                <a:latin typeface="Helvetica Neue" panose="02000503000000020004" charset="0"/>
                <a:ea typeface="黑体-简" panose="02000000000000000000" charset="-122"/>
                <a:cs typeface="Trebuchet MS" panose="020B0703020202090204"/>
              </a:rPr>
              <a:t>计算机、网络产生的各种日志记录</a:t>
            </a:r>
            <a:endParaRPr lang="zh-CN" sz="4800" b="0" dirty="0">
              <a:solidFill>
                <a:srgbClr val="535353"/>
              </a:solidFill>
              <a:latin typeface="Helvetica Neue" panose="02000503000000020004" charset="0"/>
              <a:ea typeface="黑体-简" panose="02000000000000000000" charset="-122"/>
              <a:cs typeface="Trebuchet MS" panose="020B0703020202090204"/>
            </a:endParaRPr>
          </a:p>
        </p:txBody>
      </p:sp>
      <p:sp>
        <p:nvSpPr>
          <p:cNvPr id="12" name="文本框 11"/>
          <p:cNvSpPr txBox="1"/>
          <p:nvPr/>
        </p:nvSpPr>
        <p:spPr>
          <a:xfrm>
            <a:off x="16667480" y="6319520"/>
            <a:ext cx="3230880" cy="829945"/>
          </a:xfrm>
          <a:prstGeom prst="rect">
            <a:avLst/>
          </a:prstGeom>
          <a:noFill/>
        </p:spPr>
        <p:txBody>
          <a:bodyPr wrap="none" rtlCol="0">
            <a:spAutoFit/>
          </a:bodyPr>
          <a:lstStyle/>
          <a:p>
            <a:pPr algn="l"/>
            <a:r>
              <a:rPr lang="zh-CN" sz="4800" b="0">
                <a:solidFill>
                  <a:srgbClr val="535353"/>
                </a:solidFill>
                <a:latin typeface="Helvetica Neue" panose="02000503000000020004" charset="0"/>
                <a:ea typeface="黑体-简" panose="02000000000000000000" charset="-122"/>
                <a:cs typeface="Trebuchet MS" panose="020B0703020202090204"/>
              </a:rPr>
              <a:t>交易和交互</a:t>
            </a:r>
            <a:endParaRPr lang="zh-CN" sz="4800" b="0">
              <a:solidFill>
                <a:srgbClr val="535353"/>
              </a:solidFill>
              <a:latin typeface="Helvetica Neue" panose="02000503000000020004" charset="0"/>
              <a:ea typeface="黑体-简" panose="02000000000000000000" charset="-122"/>
              <a:cs typeface="Trebuchet MS" panose="020B0703020202090204"/>
            </a:endParaRPr>
          </a:p>
        </p:txBody>
      </p:sp>
      <p:sp>
        <p:nvSpPr>
          <p:cNvPr id="14" name="文本框 13"/>
          <p:cNvSpPr txBox="1"/>
          <p:nvPr/>
        </p:nvSpPr>
        <p:spPr>
          <a:xfrm>
            <a:off x="3971290" y="3171190"/>
            <a:ext cx="896620" cy="953135"/>
          </a:xfrm>
          <a:prstGeom prst="rect">
            <a:avLst/>
          </a:prstGeom>
          <a:noFill/>
        </p:spPr>
        <p:txBody>
          <a:bodyPr wrap="none" rtlCol="0">
            <a:spAutoFit/>
          </a:bodyPr>
          <a:lstStyle/>
          <a:p>
            <a:r>
              <a:rPr lang="en-US" altLang="zh-CN" sz="5600">
                <a:solidFill>
                  <a:schemeClr val="bg1"/>
                </a:solidFill>
                <a:latin typeface="汉仪中宋S" panose="00020600040101010101" charset="-122"/>
                <a:ea typeface="汉仪中宋S" panose="00020600040101010101" charset="-122"/>
              </a:rPr>
              <a:t>01</a:t>
            </a:r>
            <a:endParaRPr lang="en-US" altLang="zh-CN" sz="5600">
              <a:solidFill>
                <a:schemeClr val="bg1"/>
              </a:solidFill>
              <a:latin typeface="汉仪中宋S" panose="00020600040101010101" charset="-122"/>
              <a:ea typeface="汉仪中宋S" panose="00020600040101010101" charset="-122"/>
            </a:endParaRPr>
          </a:p>
        </p:txBody>
      </p:sp>
      <p:sp>
        <p:nvSpPr>
          <p:cNvPr id="16" name="文本框 15"/>
          <p:cNvSpPr txBox="1"/>
          <p:nvPr/>
        </p:nvSpPr>
        <p:spPr>
          <a:xfrm>
            <a:off x="14561820" y="3182620"/>
            <a:ext cx="896620" cy="953135"/>
          </a:xfrm>
          <a:prstGeom prst="rect">
            <a:avLst/>
          </a:prstGeom>
          <a:noFill/>
        </p:spPr>
        <p:txBody>
          <a:bodyPr wrap="none" rtlCol="0">
            <a:spAutoFit/>
          </a:bodyPr>
          <a:lstStyle/>
          <a:p>
            <a:r>
              <a:rPr lang="en-US" altLang="zh-CN" sz="5600">
                <a:solidFill>
                  <a:schemeClr val="bg1"/>
                </a:solidFill>
                <a:latin typeface="汉仪中宋S" panose="00020600040101010101" charset="-122"/>
                <a:ea typeface="汉仪中宋S" panose="00020600040101010101" charset="-122"/>
              </a:rPr>
              <a:t>02</a:t>
            </a:r>
            <a:endParaRPr lang="en-US" altLang="zh-CN" sz="5600">
              <a:solidFill>
                <a:schemeClr val="bg1"/>
              </a:solidFill>
              <a:latin typeface="汉仪中宋S" panose="00020600040101010101" charset="-122"/>
              <a:ea typeface="汉仪中宋S" panose="00020600040101010101" charset="-122"/>
            </a:endParaRPr>
          </a:p>
        </p:txBody>
      </p:sp>
      <p:sp>
        <p:nvSpPr>
          <p:cNvPr id="19" name="文本框 18"/>
          <p:cNvSpPr txBox="1"/>
          <p:nvPr/>
        </p:nvSpPr>
        <p:spPr>
          <a:xfrm>
            <a:off x="3971290" y="6381750"/>
            <a:ext cx="896620" cy="953135"/>
          </a:xfrm>
          <a:prstGeom prst="rect">
            <a:avLst/>
          </a:prstGeom>
          <a:noFill/>
        </p:spPr>
        <p:txBody>
          <a:bodyPr wrap="none" rtlCol="0">
            <a:spAutoFit/>
          </a:bodyPr>
          <a:lstStyle/>
          <a:p>
            <a:r>
              <a:rPr lang="en-US" altLang="zh-CN" sz="5600">
                <a:solidFill>
                  <a:schemeClr val="bg1"/>
                </a:solidFill>
                <a:latin typeface="汉仪中宋S" panose="00020600040101010101" charset="-122"/>
                <a:ea typeface="汉仪中宋S" panose="00020600040101010101" charset="-122"/>
              </a:rPr>
              <a:t>03</a:t>
            </a:r>
            <a:endParaRPr lang="en-US" altLang="zh-CN" sz="5600">
              <a:solidFill>
                <a:schemeClr val="bg1"/>
              </a:solidFill>
              <a:latin typeface="汉仪中宋S" panose="00020600040101010101" charset="-122"/>
              <a:ea typeface="汉仪中宋S" panose="00020600040101010101" charset="-122"/>
            </a:endParaRPr>
          </a:p>
        </p:txBody>
      </p:sp>
      <p:sp>
        <p:nvSpPr>
          <p:cNvPr id="20" name="文本框 19"/>
          <p:cNvSpPr txBox="1"/>
          <p:nvPr/>
        </p:nvSpPr>
        <p:spPr>
          <a:xfrm>
            <a:off x="14561820" y="6344920"/>
            <a:ext cx="896620" cy="953135"/>
          </a:xfrm>
          <a:prstGeom prst="rect">
            <a:avLst/>
          </a:prstGeom>
          <a:noFill/>
        </p:spPr>
        <p:txBody>
          <a:bodyPr wrap="none" rtlCol="0">
            <a:spAutoFit/>
          </a:bodyPr>
          <a:lstStyle/>
          <a:p>
            <a:r>
              <a:rPr lang="en-US" altLang="zh-CN" sz="5600">
                <a:solidFill>
                  <a:schemeClr val="bg1"/>
                </a:solidFill>
                <a:latin typeface="汉仪中宋S" panose="00020600040101010101" charset="-122"/>
                <a:ea typeface="汉仪中宋S" panose="00020600040101010101" charset="-122"/>
              </a:rPr>
              <a:t>04</a:t>
            </a:r>
            <a:endParaRPr lang="en-US" altLang="zh-CN" sz="5600">
              <a:solidFill>
                <a:schemeClr val="bg1"/>
              </a:solidFill>
              <a:latin typeface="汉仪中宋S" panose="00020600040101010101" charset="-122"/>
              <a:ea typeface="汉仪中宋S" panose="00020600040101010101" charset="-122"/>
            </a:endParaRPr>
          </a:p>
        </p:txBody>
      </p:sp>
      <p:sp>
        <p:nvSpPr>
          <p:cNvPr id="7" name="矩形"/>
          <p:cNvSpPr/>
          <p:nvPr>
            <p:custDataLst>
              <p:tags r:id="rId1"/>
            </p:custDataLst>
          </p:nvPr>
        </p:nvSpPr>
        <p:spPr>
          <a:xfrm>
            <a:off x="-20955" y="-1270"/>
            <a:ext cx="2722880" cy="234950"/>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2" name="数据可视化对企业的价值"/>
          <p:cNvSpPr txBox="1"/>
          <p:nvPr>
            <p:custDataLst>
              <p:tags r:id="rId2"/>
            </p:custDataLst>
          </p:nvPr>
        </p:nvSpPr>
        <p:spPr>
          <a:xfrm>
            <a:off x="26035" y="255905"/>
            <a:ext cx="5924550"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产生数据</a:t>
            </a:r>
            <a:endParaRPr lang="zh-CN" altLang="en-US" sz="5000" dirty="0">
              <a:solidFill>
                <a:srgbClr val="0C7BE0"/>
              </a:solidFill>
              <a:latin typeface="Helvetica Neue" panose="02000503000000020004" charset="0"/>
              <a:ea typeface="黑体-简" panose="02000000000000000000" charset="-122"/>
            </a:endParaRPr>
          </a:p>
        </p:txBody>
      </p:sp>
      <p:sp>
        <p:nvSpPr>
          <p:cNvPr id="15" name="六边形 14"/>
          <p:cNvSpPr/>
          <p:nvPr>
            <p:custDataLst>
              <p:tags r:id="rId3"/>
            </p:custDataLst>
          </p:nvPr>
        </p:nvSpPr>
        <p:spPr>
          <a:xfrm>
            <a:off x="3639820" y="9269095"/>
            <a:ext cx="1559560" cy="1366520"/>
          </a:xfrm>
          <a:prstGeom prst="hexagon">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6400"/>
          </a:p>
        </p:txBody>
      </p:sp>
      <p:sp>
        <p:nvSpPr>
          <p:cNvPr id="17" name="六边形 16"/>
          <p:cNvSpPr/>
          <p:nvPr>
            <p:custDataLst>
              <p:tags r:id="rId4"/>
            </p:custDataLst>
          </p:nvPr>
        </p:nvSpPr>
        <p:spPr>
          <a:xfrm>
            <a:off x="14230350" y="9248775"/>
            <a:ext cx="1559560" cy="1366520"/>
          </a:xfrm>
          <a:prstGeom prst="hexagon">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6400"/>
          </a:p>
        </p:txBody>
      </p:sp>
      <p:sp>
        <p:nvSpPr>
          <p:cNvPr id="18" name="文本框 17"/>
          <p:cNvSpPr txBox="1"/>
          <p:nvPr>
            <p:custDataLst>
              <p:tags r:id="rId5"/>
            </p:custDataLst>
          </p:nvPr>
        </p:nvSpPr>
        <p:spPr>
          <a:xfrm>
            <a:off x="5810250" y="9429115"/>
            <a:ext cx="5669280" cy="829945"/>
          </a:xfrm>
          <a:prstGeom prst="rect">
            <a:avLst/>
          </a:prstGeom>
          <a:noFill/>
        </p:spPr>
        <p:txBody>
          <a:bodyPr wrap="none" rtlCol="0">
            <a:spAutoFit/>
          </a:bodyPr>
          <a:lstStyle/>
          <a:p>
            <a:pPr algn="l"/>
            <a:r>
              <a:rPr lang="zh-CN" sz="4800" b="0">
                <a:solidFill>
                  <a:srgbClr val="535353"/>
                </a:solidFill>
                <a:latin typeface="Helvetica Neue" panose="02000503000000020004" charset="0"/>
                <a:ea typeface="黑体-简" panose="02000000000000000000" charset="-122"/>
                <a:cs typeface="Trebuchet MS" panose="020B0703020202090204"/>
              </a:rPr>
              <a:t>政府发布的各种数据</a:t>
            </a:r>
            <a:endParaRPr lang="zh-CN" sz="4800" b="0">
              <a:solidFill>
                <a:srgbClr val="535353"/>
              </a:solidFill>
              <a:latin typeface="Helvetica Neue" panose="02000503000000020004" charset="0"/>
              <a:ea typeface="黑体-简" panose="02000000000000000000" charset="-122"/>
              <a:cs typeface="Trebuchet MS" panose="020B0703020202090204"/>
            </a:endParaRPr>
          </a:p>
        </p:txBody>
      </p:sp>
      <p:sp>
        <p:nvSpPr>
          <p:cNvPr id="21" name="文本框 20"/>
          <p:cNvSpPr txBox="1"/>
          <p:nvPr>
            <p:custDataLst>
              <p:tags r:id="rId6"/>
            </p:custDataLst>
          </p:nvPr>
        </p:nvSpPr>
        <p:spPr>
          <a:xfrm>
            <a:off x="16667480" y="9429115"/>
            <a:ext cx="4450080" cy="829945"/>
          </a:xfrm>
          <a:prstGeom prst="rect">
            <a:avLst/>
          </a:prstGeom>
          <a:noFill/>
        </p:spPr>
        <p:txBody>
          <a:bodyPr wrap="none" rtlCol="0">
            <a:spAutoFit/>
          </a:bodyPr>
          <a:lstStyle/>
          <a:p>
            <a:pPr algn="l"/>
            <a:r>
              <a:rPr lang="zh-CN" sz="4800" b="0">
                <a:solidFill>
                  <a:srgbClr val="535353"/>
                </a:solidFill>
                <a:latin typeface="Helvetica Neue" panose="02000503000000020004" charset="0"/>
                <a:ea typeface="黑体-简" panose="02000000000000000000" charset="-122"/>
                <a:cs typeface="Trebuchet MS" panose="020B0703020202090204"/>
              </a:rPr>
              <a:t>社交媒体互动等</a:t>
            </a:r>
            <a:endParaRPr lang="zh-CN" altLang="en-US" sz="4800" b="0">
              <a:solidFill>
                <a:srgbClr val="535353"/>
              </a:solidFill>
              <a:latin typeface="Helvetica Neue" panose="02000503000000020004" charset="0"/>
              <a:ea typeface="黑体-简" panose="02000000000000000000" charset="-122"/>
              <a:cs typeface="Trebuchet MS" panose="020B0703020202090204"/>
            </a:endParaRPr>
          </a:p>
        </p:txBody>
      </p:sp>
      <p:sp>
        <p:nvSpPr>
          <p:cNvPr id="22" name="文本框 21"/>
          <p:cNvSpPr txBox="1"/>
          <p:nvPr>
            <p:custDataLst>
              <p:tags r:id="rId7"/>
            </p:custDataLst>
          </p:nvPr>
        </p:nvSpPr>
        <p:spPr>
          <a:xfrm>
            <a:off x="3971290" y="9491345"/>
            <a:ext cx="896620" cy="953135"/>
          </a:xfrm>
          <a:prstGeom prst="rect">
            <a:avLst/>
          </a:prstGeom>
          <a:noFill/>
        </p:spPr>
        <p:txBody>
          <a:bodyPr wrap="none" rtlCol="0">
            <a:spAutoFit/>
          </a:bodyPr>
          <a:lstStyle/>
          <a:p>
            <a:r>
              <a:rPr lang="en-US" altLang="zh-CN" sz="5600">
                <a:solidFill>
                  <a:schemeClr val="bg1"/>
                </a:solidFill>
                <a:latin typeface="汉仪中宋S" panose="00020600040101010101" charset="-122"/>
                <a:ea typeface="汉仪中宋S" panose="00020600040101010101" charset="-122"/>
              </a:rPr>
              <a:t>05</a:t>
            </a:r>
            <a:endParaRPr lang="en-US" altLang="zh-CN" sz="5600">
              <a:solidFill>
                <a:schemeClr val="bg1"/>
              </a:solidFill>
              <a:latin typeface="汉仪中宋S" panose="00020600040101010101" charset="-122"/>
              <a:ea typeface="汉仪中宋S" panose="00020600040101010101" charset="-122"/>
            </a:endParaRPr>
          </a:p>
        </p:txBody>
      </p:sp>
      <p:sp>
        <p:nvSpPr>
          <p:cNvPr id="23" name="文本框 22"/>
          <p:cNvSpPr txBox="1"/>
          <p:nvPr>
            <p:custDataLst>
              <p:tags r:id="rId8"/>
            </p:custDataLst>
          </p:nvPr>
        </p:nvSpPr>
        <p:spPr>
          <a:xfrm>
            <a:off x="14561820" y="9454515"/>
            <a:ext cx="896620" cy="953135"/>
          </a:xfrm>
          <a:prstGeom prst="rect">
            <a:avLst/>
          </a:prstGeom>
          <a:noFill/>
        </p:spPr>
        <p:txBody>
          <a:bodyPr wrap="none" rtlCol="0">
            <a:spAutoFit/>
          </a:bodyPr>
          <a:lstStyle/>
          <a:p>
            <a:r>
              <a:rPr lang="en-US" altLang="zh-CN" sz="5600">
                <a:solidFill>
                  <a:schemeClr val="bg1"/>
                </a:solidFill>
                <a:latin typeface="汉仪中宋S" panose="00020600040101010101" charset="-122"/>
                <a:ea typeface="汉仪中宋S" panose="00020600040101010101" charset="-122"/>
              </a:rPr>
              <a:t>06</a:t>
            </a:r>
            <a:endParaRPr lang="en-US" altLang="zh-CN" sz="5600">
              <a:solidFill>
                <a:schemeClr val="bg1"/>
              </a:solidFill>
              <a:latin typeface="汉仪中宋S" panose="00020600040101010101" charset="-122"/>
              <a:ea typeface="汉仪中宋S" panose="00020600040101010101" charset="-122"/>
            </a:endParaRPr>
          </a:p>
        </p:txBody>
      </p:sp>
    </p:spTree>
    <p:custDataLst>
      <p:tags r:id="rId9"/>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P spid="12" grpId="0"/>
      <p:bldP spid="12" grpId="1"/>
      <p:bldP spid="18" grpId="0"/>
      <p:bldP spid="18" grpId="1"/>
      <p:bldP spid="21" grpId="0"/>
      <p:bldP spid="2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p:nvPr>
            <p:custDataLst>
              <p:tags r:id="rId1"/>
            </p:custDataLst>
          </p:nvPr>
        </p:nvSpPr>
        <p:spPr>
          <a:xfrm>
            <a:off x="-20955" y="-8255"/>
            <a:ext cx="5171440"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22860" y="255905"/>
            <a:ext cx="5551805"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数据可视化的特点</a:t>
            </a:r>
            <a:endParaRPr lang="zh-CN" altLang="en-US" sz="5000" dirty="0">
              <a:solidFill>
                <a:srgbClr val="0C7BE0"/>
              </a:solidFill>
              <a:latin typeface="Helvetica Neue" panose="02000503000000020004" charset="0"/>
              <a:ea typeface="黑体-简" panose="02000000000000000000" charset="-122"/>
            </a:endParaRPr>
          </a:p>
        </p:txBody>
      </p:sp>
      <p:sp>
        <p:nvSpPr>
          <p:cNvPr id="41" name="任意多边形 40"/>
          <p:cNvSpPr/>
          <p:nvPr>
            <p:custDataLst>
              <p:tags r:id="rId3"/>
            </p:custDataLst>
          </p:nvPr>
        </p:nvSpPr>
        <p:spPr>
          <a:xfrm>
            <a:off x="2207260" y="7387430"/>
            <a:ext cx="3952240" cy="539750"/>
          </a:xfrm>
          <a:custGeom>
            <a:avLst/>
            <a:gdLst>
              <a:gd name="connsiteX0" fmla="*/ 0 w 3062288"/>
              <a:gd name="connsiteY0" fmla="*/ 0 h 419100"/>
              <a:gd name="connsiteX1" fmla="*/ 23398 w 3062288"/>
              <a:gd name="connsiteY1" fmla="*/ 0 h 419100"/>
              <a:gd name="connsiteX2" fmla="*/ 85310 w 3062288"/>
              <a:gd name="connsiteY2" fmla="*/ 247650 h 419100"/>
              <a:gd name="connsiteX3" fmla="*/ 2976976 w 3062288"/>
              <a:gd name="connsiteY3" fmla="*/ 247650 h 419100"/>
              <a:gd name="connsiteX4" fmla="*/ 3038889 w 3062288"/>
              <a:gd name="connsiteY4" fmla="*/ 0 h 419100"/>
              <a:gd name="connsiteX5" fmla="*/ 3062288 w 3062288"/>
              <a:gd name="connsiteY5" fmla="*/ 0 h 419100"/>
              <a:gd name="connsiteX6" fmla="*/ 2995612 w 3062288"/>
              <a:gd name="connsiteY6" fmla="*/ 266701 h 419100"/>
              <a:gd name="connsiteX7" fmla="*/ 1656649 w 3062288"/>
              <a:gd name="connsiteY7" fmla="*/ 266701 h 419100"/>
              <a:gd name="connsiteX8" fmla="*/ 1531144 w 3062288"/>
              <a:gd name="connsiteY8" fmla="*/ 419100 h 419100"/>
              <a:gd name="connsiteX9" fmla="*/ 1405639 w 3062288"/>
              <a:gd name="connsiteY9" fmla="*/ 266701 h 419100"/>
              <a:gd name="connsiteX10" fmla="*/ 66675 w 3062288"/>
              <a:gd name="connsiteY10" fmla="*/ 26670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2288" h="419100">
                <a:moveTo>
                  <a:pt x="0" y="0"/>
                </a:moveTo>
                <a:lnTo>
                  <a:pt x="23398" y="0"/>
                </a:lnTo>
                <a:lnTo>
                  <a:pt x="85310" y="247650"/>
                </a:lnTo>
                <a:lnTo>
                  <a:pt x="2976976" y="247650"/>
                </a:lnTo>
                <a:lnTo>
                  <a:pt x="3038889" y="0"/>
                </a:lnTo>
                <a:lnTo>
                  <a:pt x="3062288" y="0"/>
                </a:lnTo>
                <a:lnTo>
                  <a:pt x="2995612" y="266701"/>
                </a:lnTo>
                <a:lnTo>
                  <a:pt x="1656649" y="266701"/>
                </a:lnTo>
                <a:lnTo>
                  <a:pt x="1531144" y="419100"/>
                </a:lnTo>
                <a:lnTo>
                  <a:pt x="1405639" y="266701"/>
                </a:lnTo>
                <a:lnTo>
                  <a:pt x="66675" y="266701"/>
                </a:lnTo>
                <a:close/>
              </a:path>
            </a:pathLst>
          </a:custGeom>
          <a:solidFill>
            <a:srgbClr val="FFC000"/>
          </a:solidFill>
          <a:ln w="12700" cap="flat" cmpd="sng" algn="ctr">
            <a:noFill/>
            <a:prstDash val="solid"/>
            <a:miter lim="800000"/>
          </a:ln>
          <a:effectLst/>
        </p:spPr>
        <p:txBody>
          <a:bodyPr rtlCol="0" anchor="ctr">
            <a:normAutofit fontScale="82500" lnSpcReduction="20000"/>
          </a:bodyPr>
          <a:lstStyle/>
          <a:p>
            <a:pPr algn="ctr">
              <a:lnSpc>
                <a:spcPct val="140000"/>
              </a:lnSpc>
            </a:pPr>
            <a:endParaRPr lang="zh-CN" altLang="en-US" sz="3200">
              <a:solidFill>
                <a:srgbClr val="FFFFFF"/>
              </a:solidFill>
              <a:latin typeface="微软雅黑" charset="-122"/>
              <a:ea typeface="微软雅黑" charset="-122"/>
            </a:endParaRPr>
          </a:p>
        </p:txBody>
      </p:sp>
      <p:sp>
        <p:nvSpPr>
          <p:cNvPr id="45" name="任意多边形 44"/>
          <p:cNvSpPr/>
          <p:nvPr>
            <p:custDataLst>
              <p:tags r:id="rId4"/>
            </p:custDataLst>
          </p:nvPr>
        </p:nvSpPr>
        <p:spPr>
          <a:xfrm>
            <a:off x="3662680" y="8030050"/>
            <a:ext cx="1041400" cy="1289685"/>
          </a:xfrm>
          <a:custGeom>
            <a:avLst/>
            <a:gdLst>
              <a:gd name="connsiteX0" fmla="*/ 288000 w 576000"/>
              <a:gd name="connsiteY0" fmla="*/ 57150 h 714375"/>
              <a:gd name="connsiteX1" fmla="*/ 576000 w 576000"/>
              <a:gd name="connsiteY1" fmla="*/ 209550 h 714375"/>
              <a:gd name="connsiteX2" fmla="*/ 576000 w 576000"/>
              <a:gd name="connsiteY2" fmla="*/ 561975 h 714375"/>
              <a:gd name="connsiteX3" fmla="*/ 288000 w 576000"/>
              <a:gd name="connsiteY3" fmla="*/ 714375 h 714375"/>
              <a:gd name="connsiteX4" fmla="*/ 0 w 576000"/>
              <a:gd name="connsiteY4" fmla="*/ 561975 h 714375"/>
              <a:gd name="connsiteX5" fmla="*/ 0 w 576000"/>
              <a:gd name="connsiteY5" fmla="*/ 209550 h 714375"/>
              <a:gd name="connsiteX6" fmla="*/ 288000 w 576000"/>
              <a:gd name="connsiteY6" fmla="*/ 0 h 714375"/>
              <a:gd name="connsiteX7" fmla="*/ 576000 w 576000"/>
              <a:gd name="connsiteY7" fmla="*/ 152400 h 714375"/>
              <a:gd name="connsiteX8" fmla="*/ 576000 w 576000"/>
              <a:gd name="connsiteY8" fmla="*/ 180975 h 714375"/>
              <a:gd name="connsiteX9" fmla="*/ 288000 w 576000"/>
              <a:gd name="connsiteY9" fmla="*/ 28575 h 714375"/>
              <a:gd name="connsiteX10" fmla="*/ 0 w 576000"/>
              <a:gd name="connsiteY10" fmla="*/ 180975 h 714375"/>
              <a:gd name="connsiteX11" fmla="*/ 0 w 576000"/>
              <a:gd name="connsiteY11" fmla="*/ 15240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000" h="714375">
                <a:moveTo>
                  <a:pt x="288000" y="57150"/>
                </a:moveTo>
                <a:lnTo>
                  <a:pt x="576000" y="209550"/>
                </a:lnTo>
                <a:lnTo>
                  <a:pt x="576000" y="561975"/>
                </a:lnTo>
                <a:lnTo>
                  <a:pt x="288000" y="714375"/>
                </a:lnTo>
                <a:lnTo>
                  <a:pt x="0" y="561975"/>
                </a:lnTo>
                <a:lnTo>
                  <a:pt x="0" y="209550"/>
                </a:lnTo>
                <a:close/>
                <a:moveTo>
                  <a:pt x="288000" y="0"/>
                </a:moveTo>
                <a:lnTo>
                  <a:pt x="576000" y="152400"/>
                </a:lnTo>
                <a:lnTo>
                  <a:pt x="576000" y="180975"/>
                </a:lnTo>
                <a:lnTo>
                  <a:pt x="288000" y="28575"/>
                </a:lnTo>
                <a:lnTo>
                  <a:pt x="0" y="180975"/>
                </a:lnTo>
                <a:lnTo>
                  <a:pt x="0" y="152400"/>
                </a:lnTo>
                <a:close/>
              </a:path>
            </a:pathLst>
          </a:custGeom>
        </p:spPr>
        <p:style>
          <a:lnRef idx="0">
            <a:srgbClr val="FFFFFF"/>
          </a:lnRef>
          <a:fillRef idx="1">
            <a:schemeClr val="accent1"/>
          </a:fillRef>
          <a:effectRef idx="0">
            <a:srgbClr val="FFFFFF"/>
          </a:effectRef>
          <a:fontRef idx="minor">
            <a:schemeClr val="lt1"/>
          </a:fontRef>
        </p:style>
        <p:txBody>
          <a:bodyPr rtlCol="0" anchor="ctr">
            <a:normAutofit/>
          </a:bodyPr>
          <a:lstStyle/>
          <a:p>
            <a:pPr algn="ctr">
              <a:lnSpc>
                <a:spcPct val="120000"/>
              </a:lnSpc>
            </a:pPr>
            <a:r>
              <a:rPr lang="en-US" altLang="zh-CN" sz="2400" dirty="0">
                <a:solidFill>
                  <a:srgbClr val="FFFFFF"/>
                </a:solidFill>
                <a:latin typeface="Helvetica Neue" panose="02000503000000020004" charset="0"/>
                <a:ea typeface="黑体-简" panose="02000000000000000000" charset="-122"/>
              </a:rPr>
              <a:t>A</a:t>
            </a:r>
            <a:endParaRPr lang="en-US" altLang="zh-CN" sz="2400" dirty="0">
              <a:solidFill>
                <a:srgbClr val="FFFFFF"/>
              </a:solidFill>
              <a:latin typeface="Helvetica Neue" panose="02000503000000020004" charset="0"/>
              <a:ea typeface="黑体-简" panose="02000000000000000000" charset="-122"/>
            </a:endParaRPr>
          </a:p>
        </p:txBody>
      </p:sp>
      <p:sp>
        <p:nvSpPr>
          <p:cNvPr id="46" name="任意多边形 45"/>
          <p:cNvSpPr/>
          <p:nvPr>
            <p:custDataLst>
              <p:tags r:id="rId5"/>
            </p:custDataLst>
          </p:nvPr>
        </p:nvSpPr>
        <p:spPr>
          <a:xfrm>
            <a:off x="1656080" y="5348445"/>
            <a:ext cx="5055235" cy="2274570"/>
          </a:xfrm>
          <a:custGeom>
            <a:avLst/>
            <a:gdLst>
              <a:gd name="connsiteX0" fmla="*/ 16494 w 2795806"/>
              <a:gd name="connsiteY0" fmla="*/ 49404 h 1260113"/>
              <a:gd name="connsiteX1" fmla="*/ 2779312 w 2795806"/>
              <a:gd name="connsiteY1" fmla="*/ 49404 h 1260113"/>
              <a:gd name="connsiteX2" fmla="*/ 2375105 w 2795806"/>
              <a:gd name="connsiteY2" fmla="*/ 1260113 h 1260113"/>
              <a:gd name="connsiteX3" fmla="*/ 420701 w 2795806"/>
              <a:gd name="connsiteY3" fmla="*/ 1260113 h 1260113"/>
              <a:gd name="connsiteX4" fmla="*/ 0 w 2795806"/>
              <a:gd name="connsiteY4" fmla="*/ 0 h 1260113"/>
              <a:gd name="connsiteX5" fmla="*/ 2795806 w 2795806"/>
              <a:gd name="connsiteY5" fmla="*/ 0 h 1260113"/>
              <a:gd name="connsiteX6" fmla="*/ 2785322 w 2795806"/>
              <a:gd name="connsiteY6" fmla="*/ 31404 h 1260113"/>
              <a:gd name="connsiteX7" fmla="*/ 10485 w 2795806"/>
              <a:gd name="connsiteY7" fmla="*/ 31404 h 126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5806" h="1260113">
                <a:moveTo>
                  <a:pt x="16494" y="49404"/>
                </a:moveTo>
                <a:lnTo>
                  <a:pt x="2779312" y="49404"/>
                </a:lnTo>
                <a:lnTo>
                  <a:pt x="2375105" y="1260113"/>
                </a:lnTo>
                <a:lnTo>
                  <a:pt x="420701" y="1260113"/>
                </a:lnTo>
                <a:close/>
                <a:moveTo>
                  <a:pt x="0" y="0"/>
                </a:moveTo>
                <a:lnTo>
                  <a:pt x="2795806" y="0"/>
                </a:lnTo>
                <a:lnTo>
                  <a:pt x="2785322" y="31404"/>
                </a:lnTo>
                <a:lnTo>
                  <a:pt x="10485" y="31404"/>
                </a:lnTo>
                <a:close/>
              </a:path>
            </a:pathLst>
          </a:custGeom>
        </p:spPr>
        <p:style>
          <a:lnRef idx="0">
            <a:srgbClr val="FFFFFF"/>
          </a:lnRef>
          <a:fillRef idx="1">
            <a:schemeClr val="accent1"/>
          </a:fillRef>
          <a:effectRef idx="0">
            <a:srgbClr val="FFFFFF"/>
          </a:effectRef>
          <a:fontRef idx="minor">
            <a:schemeClr val="lt1"/>
          </a:fontRef>
        </p:style>
        <p:txBody>
          <a:bodyPr lIns="90000" tIns="46800" rIns="90000" bIns="45720" rtlCol="0" anchor="ctr">
            <a:normAutofit/>
          </a:bodyPr>
          <a:lstStyle/>
          <a:p>
            <a:pPr algn="ctr">
              <a:lnSpc>
                <a:spcPct val="120000"/>
              </a:lnSpc>
            </a:pPr>
            <a:endParaRPr lang="zh-CN" altLang="en-US" sz="1800" spc="150" dirty="0">
              <a:solidFill>
                <a:srgbClr val="FFFFFF"/>
              </a:solidFill>
              <a:latin typeface="微软雅黑" charset="-122"/>
              <a:ea typeface="微软雅黑" charset="-122"/>
            </a:endParaRPr>
          </a:p>
        </p:txBody>
      </p:sp>
      <p:sp>
        <p:nvSpPr>
          <p:cNvPr id="48" name="任意多边形 47"/>
          <p:cNvSpPr/>
          <p:nvPr>
            <p:custDataLst>
              <p:tags r:id="rId6"/>
            </p:custDataLst>
          </p:nvPr>
        </p:nvSpPr>
        <p:spPr>
          <a:xfrm>
            <a:off x="7606030" y="7387430"/>
            <a:ext cx="3952240" cy="539750"/>
          </a:xfrm>
          <a:custGeom>
            <a:avLst/>
            <a:gdLst>
              <a:gd name="connsiteX0" fmla="*/ 0 w 3062288"/>
              <a:gd name="connsiteY0" fmla="*/ 0 h 419100"/>
              <a:gd name="connsiteX1" fmla="*/ 23398 w 3062288"/>
              <a:gd name="connsiteY1" fmla="*/ 0 h 419100"/>
              <a:gd name="connsiteX2" fmla="*/ 85310 w 3062288"/>
              <a:gd name="connsiteY2" fmla="*/ 247650 h 419100"/>
              <a:gd name="connsiteX3" fmla="*/ 2976976 w 3062288"/>
              <a:gd name="connsiteY3" fmla="*/ 247650 h 419100"/>
              <a:gd name="connsiteX4" fmla="*/ 3038889 w 3062288"/>
              <a:gd name="connsiteY4" fmla="*/ 0 h 419100"/>
              <a:gd name="connsiteX5" fmla="*/ 3062288 w 3062288"/>
              <a:gd name="connsiteY5" fmla="*/ 0 h 419100"/>
              <a:gd name="connsiteX6" fmla="*/ 2995612 w 3062288"/>
              <a:gd name="connsiteY6" fmla="*/ 266701 h 419100"/>
              <a:gd name="connsiteX7" fmla="*/ 1656649 w 3062288"/>
              <a:gd name="connsiteY7" fmla="*/ 266701 h 419100"/>
              <a:gd name="connsiteX8" fmla="*/ 1531144 w 3062288"/>
              <a:gd name="connsiteY8" fmla="*/ 419100 h 419100"/>
              <a:gd name="connsiteX9" fmla="*/ 1405639 w 3062288"/>
              <a:gd name="connsiteY9" fmla="*/ 266701 h 419100"/>
              <a:gd name="connsiteX10" fmla="*/ 66675 w 3062288"/>
              <a:gd name="connsiteY10" fmla="*/ 26670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2288" h="419100">
                <a:moveTo>
                  <a:pt x="0" y="0"/>
                </a:moveTo>
                <a:lnTo>
                  <a:pt x="23398" y="0"/>
                </a:lnTo>
                <a:lnTo>
                  <a:pt x="85310" y="247650"/>
                </a:lnTo>
                <a:lnTo>
                  <a:pt x="2976976" y="247650"/>
                </a:lnTo>
                <a:lnTo>
                  <a:pt x="3038889" y="0"/>
                </a:lnTo>
                <a:lnTo>
                  <a:pt x="3062288" y="0"/>
                </a:lnTo>
                <a:lnTo>
                  <a:pt x="2995612" y="266701"/>
                </a:lnTo>
                <a:lnTo>
                  <a:pt x="1656649" y="266701"/>
                </a:lnTo>
                <a:lnTo>
                  <a:pt x="1531144" y="419100"/>
                </a:lnTo>
                <a:lnTo>
                  <a:pt x="1405639" y="266701"/>
                </a:lnTo>
                <a:lnTo>
                  <a:pt x="66675" y="266701"/>
                </a:lnTo>
                <a:close/>
              </a:path>
            </a:pathLst>
          </a:custGeom>
          <a:solidFill>
            <a:srgbClr val="FFC000"/>
          </a:solidFill>
          <a:ln w="12700" cap="flat" cmpd="sng" algn="ctr">
            <a:noFill/>
            <a:prstDash val="solid"/>
            <a:miter lim="800000"/>
          </a:ln>
          <a:effectLst/>
        </p:spPr>
        <p:txBody>
          <a:bodyPr rtlCol="0" anchor="ctr">
            <a:normAutofit fontScale="82500" lnSpcReduction="20000"/>
          </a:bodyPr>
          <a:lstStyle/>
          <a:p>
            <a:pPr algn="ctr">
              <a:lnSpc>
                <a:spcPct val="140000"/>
              </a:lnSpc>
            </a:pPr>
            <a:endParaRPr lang="zh-CN" altLang="en-US" sz="3200">
              <a:solidFill>
                <a:srgbClr val="FFFFFF"/>
              </a:solidFill>
              <a:latin typeface="微软雅黑" charset="-122"/>
              <a:ea typeface="微软雅黑" charset="-122"/>
            </a:endParaRPr>
          </a:p>
        </p:txBody>
      </p:sp>
      <p:sp>
        <p:nvSpPr>
          <p:cNvPr id="49" name="任意多边形 48"/>
          <p:cNvSpPr/>
          <p:nvPr>
            <p:custDataLst>
              <p:tags r:id="rId7"/>
            </p:custDataLst>
          </p:nvPr>
        </p:nvSpPr>
        <p:spPr>
          <a:xfrm>
            <a:off x="9061450" y="8030050"/>
            <a:ext cx="1041400" cy="1289685"/>
          </a:xfrm>
          <a:custGeom>
            <a:avLst/>
            <a:gdLst>
              <a:gd name="connsiteX0" fmla="*/ 288000 w 576000"/>
              <a:gd name="connsiteY0" fmla="*/ 57150 h 714375"/>
              <a:gd name="connsiteX1" fmla="*/ 576000 w 576000"/>
              <a:gd name="connsiteY1" fmla="*/ 209550 h 714375"/>
              <a:gd name="connsiteX2" fmla="*/ 576000 w 576000"/>
              <a:gd name="connsiteY2" fmla="*/ 561975 h 714375"/>
              <a:gd name="connsiteX3" fmla="*/ 288000 w 576000"/>
              <a:gd name="connsiteY3" fmla="*/ 714375 h 714375"/>
              <a:gd name="connsiteX4" fmla="*/ 0 w 576000"/>
              <a:gd name="connsiteY4" fmla="*/ 561975 h 714375"/>
              <a:gd name="connsiteX5" fmla="*/ 0 w 576000"/>
              <a:gd name="connsiteY5" fmla="*/ 209550 h 714375"/>
              <a:gd name="connsiteX6" fmla="*/ 288000 w 576000"/>
              <a:gd name="connsiteY6" fmla="*/ 0 h 714375"/>
              <a:gd name="connsiteX7" fmla="*/ 576000 w 576000"/>
              <a:gd name="connsiteY7" fmla="*/ 152400 h 714375"/>
              <a:gd name="connsiteX8" fmla="*/ 576000 w 576000"/>
              <a:gd name="connsiteY8" fmla="*/ 180975 h 714375"/>
              <a:gd name="connsiteX9" fmla="*/ 288000 w 576000"/>
              <a:gd name="connsiteY9" fmla="*/ 28575 h 714375"/>
              <a:gd name="connsiteX10" fmla="*/ 0 w 576000"/>
              <a:gd name="connsiteY10" fmla="*/ 180975 h 714375"/>
              <a:gd name="connsiteX11" fmla="*/ 0 w 576000"/>
              <a:gd name="connsiteY11" fmla="*/ 15240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000" h="714375">
                <a:moveTo>
                  <a:pt x="288000" y="57150"/>
                </a:moveTo>
                <a:lnTo>
                  <a:pt x="576000" y="209550"/>
                </a:lnTo>
                <a:lnTo>
                  <a:pt x="576000" y="561975"/>
                </a:lnTo>
                <a:lnTo>
                  <a:pt x="288000" y="714375"/>
                </a:lnTo>
                <a:lnTo>
                  <a:pt x="0" y="561975"/>
                </a:lnTo>
                <a:lnTo>
                  <a:pt x="0" y="209550"/>
                </a:lnTo>
                <a:close/>
                <a:moveTo>
                  <a:pt x="288000" y="0"/>
                </a:moveTo>
                <a:lnTo>
                  <a:pt x="576000" y="152400"/>
                </a:lnTo>
                <a:lnTo>
                  <a:pt x="576000" y="180975"/>
                </a:lnTo>
                <a:lnTo>
                  <a:pt x="288000" y="28575"/>
                </a:lnTo>
                <a:lnTo>
                  <a:pt x="0" y="180975"/>
                </a:lnTo>
                <a:lnTo>
                  <a:pt x="0" y="152400"/>
                </a:lnTo>
                <a:close/>
              </a:path>
            </a:pathLst>
          </a:custGeom>
        </p:spPr>
        <p:style>
          <a:lnRef idx="0">
            <a:srgbClr val="FFFFFF"/>
          </a:lnRef>
          <a:fillRef idx="1">
            <a:schemeClr val="accent1"/>
          </a:fillRef>
          <a:effectRef idx="0">
            <a:srgbClr val="FFFFFF"/>
          </a:effectRef>
          <a:fontRef idx="minor">
            <a:schemeClr val="lt1"/>
          </a:fontRef>
        </p:style>
        <p:txBody>
          <a:bodyPr rtlCol="0" anchor="ctr">
            <a:normAutofit/>
          </a:bodyPr>
          <a:lstStyle/>
          <a:p>
            <a:pPr algn="ctr">
              <a:lnSpc>
                <a:spcPct val="120000"/>
              </a:lnSpc>
            </a:pPr>
            <a:r>
              <a:rPr lang="en-US" altLang="zh-CN" sz="2400" dirty="0">
                <a:solidFill>
                  <a:srgbClr val="FFFFFF"/>
                </a:solidFill>
                <a:latin typeface="Helvetica Neue" panose="02000503000000020004" charset="0"/>
                <a:ea typeface="黑体-简" panose="02000000000000000000" charset="-122"/>
              </a:rPr>
              <a:t>B</a:t>
            </a:r>
            <a:endParaRPr lang="en-US" altLang="zh-CN" sz="2400" dirty="0">
              <a:solidFill>
                <a:srgbClr val="FFFFFF"/>
              </a:solidFill>
              <a:latin typeface="Helvetica Neue" panose="02000503000000020004" charset="0"/>
              <a:ea typeface="黑体-简" panose="02000000000000000000" charset="-122"/>
            </a:endParaRPr>
          </a:p>
        </p:txBody>
      </p:sp>
      <p:sp>
        <p:nvSpPr>
          <p:cNvPr id="50" name="任意多边形 49"/>
          <p:cNvSpPr/>
          <p:nvPr>
            <p:custDataLst>
              <p:tags r:id="rId8"/>
            </p:custDataLst>
          </p:nvPr>
        </p:nvSpPr>
        <p:spPr>
          <a:xfrm>
            <a:off x="7054850" y="5348445"/>
            <a:ext cx="5055235" cy="2274570"/>
          </a:xfrm>
          <a:custGeom>
            <a:avLst/>
            <a:gdLst>
              <a:gd name="connsiteX0" fmla="*/ 16494 w 2795806"/>
              <a:gd name="connsiteY0" fmla="*/ 49404 h 1260113"/>
              <a:gd name="connsiteX1" fmla="*/ 2779312 w 2795806"/>
              <a:gd name="connsiteY1" fmla="*/ 49404 h 1260113"/>
              <a:gd name="connsiteX2" fmla="*/ 2375105 w 2795806"/>
              <a:gd name="connsiteY2" fmla="*/ 1260113 h 1260113"/>
              <a:gd name="connsiteX3" fmla="*/ 420701 w 2795806"/>
              <a:gd name="connsiteY3" fmla="*/ 1260113 h 1260113"/>
              <a:gd name="connsiteX4" fmla="*/ 0 w 2795806"/>
              <a:gd name="connsiteY4" fmla="*/ 0 h 1260113"/>
              <a:gd name="connsiteX5" fmla="*/ 2795806 w 2795806"/>
              <a:gd name="connsiteY5" fmla="*/ 0 h 1260113"/>
              <a:gd name="connsiteX6" fmla="*/ 2785322 w 2795806"/>
              <a:gd name="connsiteY6" fmla="*/ 31404 h 1260113"/>
              <a:gd name="connsiteX7" fmla="*/ 10485 w 2795806"/>
              <a:gd name="connsiteY7" fmla="*/ 31404 h 126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5806" h="1260113">
                <a:moveTo>
                  <a:pt x="16494" y="49404"/>
                </a:moveTo>
                <a:lnTo>
                  <a:pt x="2779312" y="49404"/>
                </a:lnTo>
                <a:lnTo>
                  <a:pt x="2375105" y="1260113"/>
                </a:lnTo>
                <a:lnTo>
                  <a:pt x="420701" y="1260113"/>
                </a:lnTo>
                <a:close/>
                <a:moveTo>
                  <a:pt x="0" y="0"/>
                </a:moveTo>
                <a:lnTo>
                  <a:pt x="2795806" y="0"/>
                </a:lnTo>
                <a:lnTo>
                  <a:pt x="2785322" y="31404"/>
                </a:lnTo>
                <a:lnTo>
                  <a:pt x="10485" y="31404"/>
                </a:lnTo>
                <a:close/>
              </a:path>
            </a:pathLst>
          </a:custGeom>
        </p:spPr>
        <p:style>
          <a:lnRef idx="0">
            <a:srgbClr val="FFFFFF"/>
          </a:lnRef>
          <a:fillRef idx="1">
            <a:schemeClr val="accent1"/>
          </a:fillRef>
          <a:effectRef idx="0">
            <a:srgbClr val="FFFFFF"/>
          </a:effectRef>
          <a:fontRef idx="minor">
            <a:schemeClr val="lt1"/>
          </a:fontRef>
        </p:style>
        <p:txBody>
          <a:bodyPr lIns="90000" tIns="46800" rIns="90000" bIns="45720" rtlCol="0" anchor="ctr">
            <a:normAutofit/>
          </a:bodyPr>
          <a:lstStyle/>
          <a:p>
            <a:pPr algn="ctr">
              <a:lnSpc>
                <a:spcPct val="120000"/>
              </a:lnSpc>
            </a:pPr>
            <a:endParaRPr lang="zh-CN" altLang="en-US" sz="1800" spc="150" dirty="0">
              <a:solidFill>
                <a:srgbClr val="FFFFFF"/>
              </a:solidFill>
              <a:latin typeface="微软雅黑" charset="-122"/>
              <a:ea typeface="微软雅黑" charset="-122"/>
            </a:endParaRPr>
          </a:p>
        </p:txBody>
      </p:sp>
      <p:sp>
        <p:nvSpPr>
          <p:cNvPr id="52" name="任意多边形 51"/>
          <p:cNvSpPr/>
          <p:nvPr>
            <p:custDataLst>
              <p:tags r:id="rId9"/>
            </p:custDataLst>
          </p:nvPr>
        </p:nvSpPr>
        <p:spPr>
          <a:xfrm>
            <a:off x="13004800" y="7387430"/>
            <a:ext cx="3952240" cy="539750"/>
          </a:xfrm>
          <a:custGeom>
            <a:avLst/>
            <a:gdLst>
              <a:gd name="connsiteX0" fmla="*/ 0 w 3062288"/>
              <a:gd name="connsiteY0" fmla="*/ 0 h 419100"/>
              <a:gd name="connsiteX1" fmla="*/ 23398 w 3062288"/>
              <a:gd name="connsiteY1" fmla="*/ 0 h 419100"/>
              <a:gd name="connsiteX2" fmla="*/ 85310 w 3062288"/>
              <a:gd name="connsiteY2" fmla="*/ 247650 h 419100"/>
              <a:gd name="connsiteX3" fmla="*/ 2976976 w 3062288"/>
              <a:gd name="connsiteY3" fmla="*/ 247650 h 419100"/>
              <a:gd name="connsiteX4" fmla="*/ 3038889 w 3062288"/>
              <a:gd name="connsiteY4" fmla="*/ 0 h 419100"/>
              <a:gd name="connsiteX5" fmla="*/ 3062288 w 3062288"/>
              <a:gd name="connsiteY5" fmla="*/ 0 h 419100"/>
              <a:gd name="connsiteX6" fmla="*/ 2995612 w 3062288"/>
              <a:gd name="connsiteY6" fmla="*/ 266701 h 419100"/>
              <a:gd name="connsiteX7" fmla="*/ 1656649 w 3062288"/>
              <a:gd name="connsiteY7" fmla="*/ 266701 h 419100"/>
              <a:gd name="connsiteX8" fmla="*/ 1531144 w 3062288"/>
              <a:gd name="connsiteY8" fmla="*/ 419100 h 419100"/>
              <a:gd name="connsiteX9" fmla="*/ 1405639 w 3062288"/>
              <a:gd name="connsiteY9" fmla="*/ 266701 h 419100"/>
              <a:gd name="connsiteX10" fmla="*/ 66675 w 3062288"/>
              <a:gd name="connsiteY10" fmla="*/ 26670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2288" h="419100">
                <a:moveTo>
                  <a:pt x="0" y="0"/>
                </a:moveTo>
                <a:lnTo>
                  <a:pt x="23398" y="0"/>
                </a:lnTo>
                <a:lnTo>
                  <a:pt x="85310" y="247650"/>
                </a:lnTo>
                <a:lnTo>
                  <a:pt x="2976976" y="247650"/>
                </a:lnTo>
                <a:lnTo>
                  <a:pt x="3038889" y="0"/>
                </a:lnTo>
                <a:lnTo>
                  <a:pt x="3062288" y="0"/>
                </a:lnTo>
                <a:lnTo>
                  <a:pt x="2995612" y="266701"/>
                </a:lnTo>
                <a:lnTo>
                  <a:pt x="1656649" y="266701"/>
                </a:lnTo>
                <a:lnTo>
                  <a:pt x="1531144" y="419100"/>
                </a:lnTo>
                <a:lnTo>
                  <a:pt x="1405639" y="266701"/>
                </a:lnTo>
                <a:lnTo>
                  <a:pt x="66675" y="266701"/>
                </a:lnTo>
                <a:close/>
              </a:path>
            </a:pathLst>
          </a:custGeom>
          <a:solidFill>
            <a:srgbClr val="FFC000"/>
          </a:solidFill>
          <a:ln w="12700" cap="flat" cmpd="sng" algn="ctr">
            <a:noFill/>
            <a:prstDash val="solid"/>
            <a:miter lim="800000"/>
          </a:ln>
          <a:effectLst/>
        </p:spPr>
        <p:txBody>
          <a:bodyPr rtlCol="0" anchor="ctr">
            <a:normAutofit fontScale="82500" lnSpcReduction="20000"/>
          </a:bodyPr>
          <a:lstStyle/>
          <a:p>
            <a:pPr algn="ctr">
              <a:lnSpc>
                <a:spcPct val="140000"/>
              </a:lnSpc>
            </a:pPr>
            <a:endParaRPr lang="zh-CN" altLang="en-US" sz="3200">
              <a:solidFill>
                <a:srgbClr val="FFFFFF"/>
              </a:solidFill>
              <a:latin typeface="微软雅黑" charset="-122"/>
              <a:ea typeface="微软雅黑" charset="-122"/>
            </a:endParaRPr>
          </a:p>
        </p:txBody>
      </p:sp>
      <p:sp>
        <p:nvSpPr>
          <p:cNvPr id="53" name="任意多边形 52"/>
          <p:cNvSpPr/>
          <p:nvPr>
            <p:custDataLst>
              <p:tags r:id="rId10"/>
            </p:custDataLst>
          </p:nvPr>
        </p:nvSpPr>
        <p:spPr>
          <a:xfrm>
            <a:off x="14460220" y="8030050"/>
            <a:ext cx="1041400" cy="1289685"/>
          </a:xfrm>
          <a:custGeom>
            <a:avLst/>
            <a:gdLst>
              <a:gd name="connsiteX0" fmla="*/ 288000 w 576000"/>
              <a:gd name="connsiteY0" fmla="*/ 57150 h 714375"/>
              <a:gd name="connsiteX1" fmla="*/ 576000 w 576000"/>
              <a:gd name="connsiteY1" fmla="*/ 209550 h 714375"/>
              <a:gd name="connsiteX2" fmla="*/ 576000 w 576000"/>
              <a:gd name="connsiteY2" fmla="*/ 561975 h 714375"/>
              <a:gd name="connsiteX3" fmla="*/ 288000 w 576000"/>
              <a:gd name="connsiteY3" fmla="*/ 714375 h 714375"/>
              <a:gd name="connsiteX4" fmla="*/ 0 w 576000"/>
              <a:gd name="connsiteY4" fmla="*/ 561975 h 714375"/>
              <a:gd name="connsiteX5" fmla="*/ 0 w 576000"/>
              <a:gd name="connsiteY5" fmla="*/ 209550 h 714375"/>
              <a:gd name="connsiteX6" fmla="*/ 288000 w 576000"/>
              <a:gd name="connsiteY6" fmla="*/ 0 h 714375"/>
              <a:gd name="connsiteX7" fmla="*/ 576000 w 576000"/>
              <a:gd name="connsiteY7" fmla="*/ 152400 h 714375"/>
              <a:gd name="connsiteX8" fmla="*/ 576000 w 576000"/>
              <a:gd name="connsiteY8" fmla="*/ 180975 h 714375"/>
              <a:gd name="connsiteX9" fmla="*/ 288000 w 576000"/>
              <a:gd name="connsiteY9" fmla="*/ 28575 h 714375"/>
              <a:gd name="connsiteX10" fmla="*/ 0 w 576000"/>
              <a:gd name="connsiteY10" fmla="*/ 180975 h 714375"/>
              <a:gd name="connsiteX11" fmla="*/ 0 w 576000"/>
              <a:gd name="connsiteY11" fmla="*/ 15240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000" h="714375">
                <a:moveTo>
                  <a:pt x="288000" y="57150"/>
                </a:moveTo>
                <a:lnTo>
                  <a:pt x="576000" y="209550"/>
                </a:lnTo>
                <a:lnTo>
                  <a:pt x="576000" y="561975"/>
                </a:lnTo>
                <a:lnTo>
                  <a:pt x="288000" y="714375"/>
                </a:lnTo>
                <a:lnTo>
                  <a:pt x="0" y="561975"/>
                </a:lnTo>
                <a:lnTo>
                  <a:pt x="0" y="209550"/>
                </a:lnTo>
                <a:close/>
                <a:moveTo>
                  <a:pt x="288000" y="0"/>
                </a:moveTo>
                <a:lnTo>
                  <a:pt x="576000" y="152400"/>
                </a:lnTo>
                <a:lnTo>
                  <a:pt x="576000" y="180975"/>
                </a:lnTo>
                <a:lnTo>
                  <a:pt x="288000" y="28575"/>
                </a:lnTo>
                <a:lnTo>
                  <a:pt x="0" y="180975"/>
                </a:lnTo>
                <a:lnTo>
                  <a:pt x="0" y="152400"/>
                </a:lnTo>
                <a:close/>
              </a:path>
            </a:pathLst>
          </a:custGeom>
        </p:spPr>
        <p:style>
          <a:lnRef idx="0">
            <a:srgbClr val="FFFFFF"/>
          </a:lnRef>
          <a:fillRef idx="1">
            <a:schemeClr val="accent1"/>
          </a:fillRef>
          <a:effectRef idx="0">
            <a:srgbClr val="FFFFFF"/>
          </a:effectRef>
          <a:fontRef idx="minor">
            <a:schemeClr val="lt1"/>
          </a:fontRef>
        </p:style>
        <p:txBody>
          <a:bodyPr rtlCol="0" anchor="ctr">
            <a:normAutofit/>
          </a:bodyPr>
          <a:lstStyle/>
          <a:p>
            <a:pPr algn="ctr">
              <a:lnSpc>
                <a:spcPct val="120000"/>
              </a:lnSpc>
            </a:pPr>
            <a:r>
              <a:rPr lang="en-US" altLang="zh-CN" sz="2400" dirty="0">
                <a:solidFill>
                  <a:srgbClr val="FFFFFF"/>
                </a:solidFill>
                <a:latin typeface="Helvetica Neue" panose="02000503000000020004" charset="0"/>
                <a:ea typeface="黑体-简" panose="02000000000000000000" charset="-122"/>
              </a:rPr>
              <a:t>C</a:t>
            </a:r>
            <a:endParaRPr lang="en-US" altLang="zh-CN" sz="2400" dirty="0">
              <a:solidFill>
                <a:srgbClr val="FFFFFF"/>
              </a:solidFill>
              <a:latin typeface="Helvetica Neue" panose="02000503000000020004" charset="0"/>
              <a:ea typeface="黑体-简" panose="02000000000000000000" charset="-122"/>
            </a:endParaRPr>
          </a:p>
        </p:txBody>
      </p:sp>
      <p:sp>
        <p:nvSpPr>
          <p:cNvPr id="54" name="任意多边形 53"/>
          <p:cNvSpPr/>
          <p:nvPr>
            <p:custDataLst>
              <p:tags r:id="rId11"/>
            </p:custDataLst>
          </p:nvPr>
        </p:nvSpPr>
        <p:spPr>
          <a:xfrm>
            <a:off x="12453620" y="5348445"/>
            <a:ext cx="5055235" cy="2274570"/>
          </a:xfrm>
          <a:custGeom>
            <a:avLst/>
            <a:gdLst>
              <a:gd name="connsiteX0" fmla="*/ 16494 w 2795806"/>
              <a:gd name="connsiteY0" fmla="*/ 49404 h 1260113"/>
              <a:gd name="connsiteX1" fmla="*/ 2779312 w 2795806"/>
              <a:gd name="connsiteY1" fmla="*/ 49404 h 1260113"/>
              <a:gd name="connsiteX2" fmla="*/ 2375105 w 2795806"/>
              <a:gd name="connsiteY2" fmla="*/ 1260113 h 1260113"/>
              <a:gd name="connsiteX3" fmla="*/ 420701 w 2795806"/>
              <a:gd name="connsiteY3" fmla="*/ 1260113 h 1260113"/>
              <a:gd name="connsiteX4" fmla="*/ 0 w 2795806"/>
              <a:gd name="connsiteY4" fmla="*/ 0 h 1260113"/>
              <a:gd name="connsiteX5" fmla="*/ 2795806 w 2795806"/>
              <a:gd name="connsiteY5" fmla="*/ 0 h 1260113"/>
              <a:gd name="connsiteX6" fmla="*/ 2785322 w 2795806"/>
              <a:gd name="connsiteY6" fmla="*/ 31404 h 1260113"/>
              <a:gd name="connsiteX7" fmla="*/ 10485 w 2795806"/>
              <a:gd name="connsiteY7" fmla="*/ 31404 h 126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5806" h="1260113">
                <a:moveTo>
                  <a:pt x="16494" y="49404"/>
                </a:moveTo>
                <a:lnTo>
                  <a:pt x="2779312" y="49404"/>
                </a:lnTo>
                <a:lnTo>
                  <a:pt x="2375105" y="1260113"/>
                </a:lnTo>
                <a:lnTo>
                  <a:pt x="420701" y="1260113"/>
                </a:lnTo>
                <a:close/>
                <a:moveTo>
                  <a:pt x="0" y="0"/>
                </a:moveTo>
                <a:lnTo>
                  <a:pt x="2795806" y="0"/>
                </a:lnTo>
                <a:lnTo>
                  <a:pt x="2785322" y="31404"/>
                </a:lnTo>
                <a:lnTo>
                  <a:pt x="10485" y="31404"/>
                </a:lnTo>
                <a:close/>
              </a:path>
            </a:pathLst>
          </a:custGeom>
        </p:spPr>
        <p:style>
          <a:lnRef idx="0">
            <a:srgbClr val="FFFFFF"/>
          </a:lnRef>
          <a:fillRef idx="1">
            <a:schemeClr val="accent1"/>
          </a:fillRef>
          <a:effectRef idx="0">
            <a:srgbClr val="FFFFFF"/>
          </a:effectRef>
          <a:fontRef idx="minor">
            <a:schemeClr val="lt1"/>
          </a:fontRef>
        </p:style>
        <p:txBody>
          <a:bodyPr lIns="90000" tIns="46800" rIns="90000" bIns="45720" rtlCol="0" anchor="ctr">
            <a:normAutofit/>
          </a:bodyPr>
          <a:lstStyle/>
          <a:p>
            <a:pPr algn="ctr">
              <a:lnSpc>
                <a:spcPct val="120000"/>
              </a:lnSpc>
            </a:pPr>
            <a:endParaRPr lang="zh-CN" altLang="en-US" sz="1800" spc="150" dirty="0">
              <a:solidFill>
                <a:srgbClr val="FFFFFF"/>
              </a:solidFill>
              <a:latin typeface="微软雅黑" charset="-122"/>
              <a:ea typeface="微软雅黑" charset="-122"/>
            </a:endParaRPr>
          </a:p>
        </p:txBody>
      </p:sp>
      <p:sp>
        <p:nvSpPr>
          <p:cNvPr id="56" name="任意多边形 55"/>
          <p:cNvSpPr/>
          <p:nvPr>
            <p:custDataLst>
              <p:tags r:id="rId12"/>
            </p:custDataLst>
          </p:nvPr>
        </p:nvSpPr>
        <p:spPr>
          <a:xfrm>
            <a:off x="18403570" y="7387430"/>
            <a:ext cx="3952240" cy="539750"/>
          </a:xfrm>
          <a:custGeom>
            <a:avLst/>
            <a:gdLst>
              <a:gd name="connsiteX0" fmla="*/ 0 w 3062288"/>
              <a:gd name="connsiteY0" fmla="*/ 0 h 419100"/>
              <a:gd name="connsiteX1" fmla="*/ 23398 w 3062288"/>
              <a:gd name="connsiteY1" fmla="*/ 0 h 419100"/>
              <a:gd name="connsiteX2" fmla="*/ 85310 w 3062288"/>
              <a:gd name="connsiteY2" fmla="*/ 247650 h 419100"/>
              <a:gd name="connsiteX3" fmla="*/ 2976976 w 3062288"/>
              <a:gd name="connsiteY3" fmla="*/ 247650 h 419100"/>
              <a:gd name="connsiteX4" fmla="*/ 3038889 w 3062288"/>
              <a:gd name="connsiteY4" fmla="*/ 0 h 419100"/>
              <a:gd name="connsiteX5" fmla="*/ 3062288 w 3062288"/>
              <a:gd name="connsiteY5" fmla="*/ 0 h 419100"/>
              <a:gd name="connsiteX6" fmla="*/ 2995612 w 3062288"/>
              <a:gd name="connsiteY6" fmla="*/ 266701 h 419100"/>
              <a:gd name="connsiteX7" fmla="*/ 1656649 w 3062288"/>
              <a:gd name="connsiteY7" fmla="*/ 266701 h 419100"/>
              <a:gd name="connsiteX8" fmla="*/ 1531144 w 3062288"/>
              <a:gd name="connsiteY8" fmla="*/ 419100 h 419100"/>
              <a:gd name="connsiteX9" fmla="*/ 1405639 w 3062288"/>
              <a:gd name="connsiteY9" fmla="*/ 266701 h 419100"/>
              <a:gd name="connsiteX10" fmla="*/ 66675 w 3062288"/>
              <a:gd name="connsiteY10" fmla="*/ 26670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2288" h="419100">
                <a:moveTo>
                  <a:pt x="0" y="0"/>
                </a:moveTo>
                <a:lnTo>
                  <a:pt x="23398" y="0"/>
                </a:lnTo>
                <a:lnTo>
                  <a:pt x="85310" y="247650"/>
                </a:lnTo>
                <a:lnTo>
                  <a:pt x="2976976" y="247650"/>
                </a:lnTo>
                <a:lnTo>
                  <a:pt x="3038889" y="0"/>
                </a:lnTo>
                <a:lnTo>
                  <a:pt x="3062288" y="0"/>
                </a:lnTo>
                <a:lnTo>
                  <a:pt x="2995612" y="266701"/>
                </a:lnTo>
                <a:lnTo>
                  <a:pt x="1656649" y="266701"/>
                </a:lnTo>
                <a:lnTo>
                  <a:pt x="1531144" y="419100"/>
                </a:lnTo>
                <a:lnTo>
                  <a:pt x="1405639" y="266701"/>
                </a:lnTo>
                <a:lnTo>
                  <a:pt x="66675" y="266701"/>
                </a:lnTo>
                <a:close/>
              </a:path>
            </a:pathLst>
          </a:custGeom>
          <a:solidFill>
            <a:srgbClr val="FFC000"/>
          </a:solidFill>
          <a:ln w="12700" cap="flat" cmpd="sng" algn="ctr">
            <a:noFill/>
            <a:prstDash val="solid"/>
            <a:miter lim="800000"/>
          </a:ln>
          <a:effectLst/>
        </p:spPr>
        <p:txBody>
          <a:bodyPr rtlCol="0" anchor="ctr">
            <a:normAutofit fontScale="82500" lnSpcReduction="20000"/>
          </a:bodyPr>
          <a:lstStyle/>
          <a:p>
            <a:pPr algn="ctr">
              <a:lnSpc>
                <a:spcPct val="140000"/>
              </a:lnSpc>
            </a:pPr>
            <a:endParaRPr lang="zh-CN" altLang="en-US" sz="3200">
              <a:solidFill>
                <a:srgbClr val="FFFFFF"/>
              </a:solidFill>
              <a:latin typeface="微软雅黑" charset="-122"/>
              <a:ea typeface="微软雅黑" charset="-122"/>
            </a:endParaRPr>
          </a:p>
        </p:txBody>
      </p:sp>
      <p:sp>
        <p:nvSpPr>
          <p:cNvPr id="57" name="任意多边形 56"/>
          <p:cNvSpPr/>
          <p:nvPr>
            <p:custDataLst>
              <p:tags r:id="rId13"/>
            </p:custDataLst>
          </p:nvPr>
        </p:nvSpPr>
        <p:spPr>
          <a:xfrm>
            <a:off x="19858990" y="8030050"/>
            <a:ext cx="1041400" cy="1289685"/>
          </a:xfrm>
          <a:custGeom>
            <a:avLst/>
            <a:gdLst>
              <a:gd name="connsiteX0" fmla="*/ 288000 w 576000"/>
              <a:gd name="connsiteY0" fmla="*/ 57150 h 714375"/>
              <a:gd name="connsiteX1" fmla="*/ 576000 w 576000"/>
              <a:gd name="connsiteY1" fmla="*/ 209550 h 714375"/>
              <a:gd name="connsiteX2" fmla="*/ 576000 w 576000"/>
              <a:gd name="connsiteY2" fmla="*/ 561975 h 714375"/>
              <a:gd name="connsiteX3" fmla="*/ 288000 w 576000"/>
              <a:gd name="connsiteY3" fmla="*/ 714375 h 714375"/>
              <a:gd name="connsiteX4" fmla="*/ 0 w 576000"/>
              <a:gd name="connsiteY4" fmla="*/ 561975 h 714375"/>
              <a:gd name="connsiteX5" fmla="*/ 0 w 576000"/>
              <a:gd name="connsiteY5" fmla="*/ 209550 h 714375"/>
              <a:gd name="connsiteX6" fmla="*/ 288000 w 576000"/>
              <a:gd name="connsiteY6" fmla="*/ 0 h 714375"/>
              <a:gd name="connsiteX7" fmla="*/ 576000 w 576000"/>
              <a:gd name="connsiteY7" fmla="*/ 152400 h 714375"/>
              <a:gd name="connsiteX8" fmla="*/ 576000 w 576000"/>
              <a:gd name="connsiteY8" fmla="*/ 180975 h 714375"/>
              <a:gd name="connsiteX9" fmla="*/ 288000 w 576000"/>
              <a:gd name="connsiteY9" fmla="*/ 28575 h 714375"/>
              <a:gd name="connsiteX10" fmla="*/ 0 w 576000"/>
              <a:gd name="connsiteY10" fmla="*/ 180975 h 714375"/>
              <a:gd name="connsiteX11" fmla="*/ 0 w 576000"/>
              <a:gd name="connsiteY11" fmla="*/ 15240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000" h="714375">
                <a:moveTo>
                  <a:pt x="288000" y="57150"/>
                </a:moveTo>
                <a:lnTo>
                  <a:pt x="576000" y="209550"/>
                </a:lnTo>
                <a:lnTo>
                  <a:pt x="576000" y="561975"/>
                </a:lnTo>
                <a:lnTo>
                  <a:pt x="288000" y="714375"/>
                </a:lnTo>
                <a:lnTo>
                  <a:pt x="0" y="561975"/>
                </a:lnTo>
                <a:lnTo>
                  <a:pt x="0" y="209550"/>
                </a:lnTo>
                <a:close/>
                <a:moveTo>
                  <a:pt x="288000" y="0"/>
                </a:moveTo>
                <a:lnTo>
                  <a:pt x="576000" y="152400"/>
                </a:lnTo>
                <a:lnTo>
                  <a:pt x="576000" y="180975"/>
                </a:lnTo>
                <a:lnTo>
                  <a:pt x="288000" y="28575"/>
                </a:lnTo>
                <a:lnTo>
                  <a:pt x="0" y="180975"/>
                </a:lnTo>
                <a:lnTo>
                  <a:pt x="0" y="152400"/>
                </a:lnTo>
                <a:close/>
              </a:path>
            </a:pathLst>
          </a:custGeom>
        </p:spPr>
        <p:style>
          <a:lnRef idx="0">
            <a:srgbClr val="FFFFFF"/>
          </a:lnRef>
          <a:fillRef idx="1">
            <a:schemeClr val="accent1"/>
          </a:fillRef>
          <a:effectRef idx="0">
            <a:srgbClr val="FFFFFF"/>
          </a:effectRef>
          <a:fontRef idx="minor">
            <a:schemeClr val="lt1"/>
          </a:fontRef>
        </p:style>
        <p:txBody>
          <a:bodyPr rtlCol="0" anchor="ctr">
            <a:normAutofit/>
          </a:bodyPr>
          <a:lstStyle/>
          <a:p>
            <a:pPr algn="ctr">
              <a:lnSpc>
                <a:spcPct val="120000"/>
              </a:lnSpc>
            </a:pPr>
            <a:r>
              <a:rPr lang="en-US" altLang="zh-CN" sz="2400" dirty="0">
                <a:solidFill>
                  <a:srgbClr val="FFFFFF"/>
                </a:solidFill>
                <a:latin typeface="Helvetica Neue" panose="02000503000000020004" charset="0"/>
                <a:ea typeface="黑体-简" panose="02000000000000000000" charset="-122"/>
              </a:rPr>
              <a:t>D</a:t>
            </a:r>
            <a:endParaRPr lang="en-US" altLang="zh-CN" sz="2400" dirty="0">
              <a:solidFill>
                <a:srgbClr val="FFFFFF"/>
              </a:solidFill>
              <a:latin typeface="Helvetica Neue" panose="02000503000000020004" charset="0"/>
              <a:ea typeface="黑体-简" panose="02000000000000000000" charset="-122"/>
            </a:endParaRPr>
          </a:p>
        </p:txBody>
      </p:sp>
      <p:sp>
        <p:nvSpPr>
          <p:cNvPr id="58" name="任意多边形 57"/>
          <p:cNvSpPr/>
          <p:nvPr>
            <p:custDataLst>
              <p:tags r:id="rId14"/>
            </p:custDataLst>
          </p:nvPr>
        </p:nvSpPr>
        <p:spPr>
          <a:xfrm>
            <a:off x="17852390" y="5348445"/>
            <a:ext cx="5055235" cy="2274570"/>
          </a:xfrm>
          <a:custGeom>
            <a:avLst/>
            <a:gdLst>
              <a:gd name="connsiteX0" fmla="*/ 16494 w 2795806"/>
              <a:gd name="connsiteY0" fmla="*/ 49404 h 1260113"/>
              <a:gd name="connsiteX1" fmla="*/ 2779312 w 2795806"/>
              <a:gd name="connsiteY1" fmla="*/ 49404 h 1260113"/>
              <a:gd name="connsiteX2" fmla="*/ 2375105 w 2795806"/>
              <a:gd name="connsiteY2" fmla="*/ 1260113 h 1260113"/>
              <a:gd name="connsiteX3" fmla="*/ 420701 w 2795806"/>
              <a:gd name="connsiteY3" fmla="*/ 1260113 h 1260113"/>
              <a:gd name="connsiteX4" fmla="*/ 0 w 2795806"/>
              <a:gd name="connsiteY4" fmla="*/ 0 h 1260113"/>
              <a:gd name="connsiteX5" fmla="*/ 2795806 w 2795806"/>
              <a:gd name="connsiteY5" fmla="*/ 0 h 1260113"/>
              <a:gd name="connsiteX6" fmla="*/ 2785322 w 2795806"/>
              <a:gd name="connsiteY6" fmla="*/ 31404 h 1260113"/>
              <a:gd name="connsiteX7" fmla="*/ 10485 w 2795806"/>
              <a:gd name="connsiteY7" fmla="*/ 31404 h 126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5806" h="1260113">
                <a:moveTo>
                  <a:pt x="16494" y="49404"/>
                </a:moveTo>
                <a:lnTo>
                  <a:pt x="2779312" y="49404"/>
                </a:lnTo>
                <a:lnTo>
                  <a:pt x="2375105" y="1260113"/>
                </a:lnTo>
                <a:lnTo>
                  <a:pt x="420701" y="1260113"/>
                </a:lnTo>
                <a:close/>
                <a:moveTo>
                  <a:pt x="0" y="0"/>
                </a:moveTo>
                <a:lnTo>
                  <a:pt x="2795806" y="0"/>
                </a:lnTo>
                <a:lnTo>
                  <a:pt x="2785322" y="31404"/>
                </a:lnTo>
                <a:lnTo>
                  <a:pt x="10485" y="31404"/>
                </a:lnTo>
                <a:close/>
              </a:path>
            </a:pathLst>
          </a:custGeom>
        </p:spPr>
        <p:style>
          <a:lnRef idx="0">
            <a:srgbClr val="FFFFFF"/>
          </a:lnRef>
          <a:fillRef idx="1">
            <a:schemeClr val="accent1"/>
          </a:fillRef>
          <a:effectRef idx="0">
            <a:srgbClr val="FFFFFF"/>
          </a:effectRef>
          <a:fontRef idx="minor">
            <a:schemeClr val="lt1"/>
          </a:fontRef>
        </p:style>
        <p:txBody>
          <a:bodyPr lIns="90000" tIns="46800" rIns="90000" bIns="45720" rtlCol="0" anchor="ctr">
            <a:normAutofit/>
          </a:bodyPr>
          <a:lstStyle/>
          <a:p>
            <a:pPr algn="ctr">
              <a:lnSpc>
                <a:spcPct val="120000"/>
              </a:lnSpc>
            </a:pPr>
            <a:endParaRPr lang="zh-CN" altLang="en-US" sz="1800" spc="150" dirty="0">
              <a:solidFill>
                <a:srgbClr val="FFFFFF"/>
              </a:solidFill>
              <a:latin typeface="微软雅黑" charset="-122"/>
              <a:ea typeface="微软雅黑" charset="-122"/>
            </a:endParaRPr>
          </a:p>
        </p:txBody>
      </p:sp>
      <p:sp>
        <p:nvSpPr>
          <p:cNvPr id="59" name="矩形 58"/>
          <p:cNvSpPr/>
          <p:nvPr>
            <p:custDataLst>
              <p:tags r:id="rId15"/>
            </p:custDataLst>
          </p:nvPr>
        </p:nvSpPr>
        <p:spPr>
          <a:xfrm>
            <a:off x="2207895" y="5675470"/>
            <a:ext cx="3952875" cy="1621155"/>
          </a:xfrm>
          <a:prstGeom prst="rect">
            <a:avLst/>
          </a:prstGeom>
        </p:spPr>
        <p:txBody>
          <a:bodyPr wrap="square" anchor="ctr" anchorCtr="0">
            <a:normAutofit/>
          </a:bodyPr>
          <a:lstStyle/>
          <a:p>
            <a:pPr algn="ctr">
              <a:lnSpc>
                <a:spcPct val="120000"/>
              </a:lnSpc>
            </a:pPr>
            <a:r>
              <a:rPr lang="zh-CN" altLang="en-US" sz="3200" spc="150">
                <a:solidFill>
                  <a:srgbClr val="FFFFFF"/>
                </a:solidFill>
                <a:latin typeface="Helvetica Neue" panose="02000503000000020004" charset="0"/>
                <a:ea typeface="黑体-简" panose="02000000000000000000" charset="-122"/>
              </a:rPr>
              <a:t>实时性</a:t>
            </a:r>
            <a:endParaRPr lang="zh-CN" altLang="en-US" sz="3200" spc="150">
              <a:solidFill>
                <a:srgbClr val="FFFFFF"/>
              </a:solidFill>
              <a:latin typeface="Helvetica Neue" panose="02000503000000020004" charset="0"/>
              <a:ea typeface="黑体-简" panose="02000000000000000000" charset="-122"/>
            </a:endParaRPr>
          </a:p>
        </p:txBody>
      </p:sp>
      <p:sp>
        <p:nvSpPr>
          <p:cNvPr id="60" name="矩形 59"/>
          <p:cNvSpPr/>
          <p:nvPr>
            <p:custDataLst>
              <p:tags r:id="rId16"/>
            </p:custDataLst>
          </p:nvPr>
        </p:nvSpPr>
        <p:spPr>
          <a:xfrm>
            <a:off x="7606665" y="5766275"/>
            <a:ext cx="3952875" cy="1621155"/>
          </a:xfrm>
          <a:prstGeom prst="rect">
            <a:avLst/>
          </a:prstGeom>
        </p:spPr>
        <p:txBody>
          <a:bodyPr wrap="square" anchor="ctr" anchorCtr="0">
            <a:normAutofit/>
          </a:bodyPr>
          <a:lstStyle/>
          <a:p>
            <a:pPr algn="ctr">
              <a:lnSpc>
                <a:spcPct val="120000"/>
              </a:lnSpc>
            </a:pPr>
            <a:r>
              <a:rPr lang="zh-CN" altLang="en-US" sz="3200" spc="150">
                <a:solidFill>
                  <a:srgbClr val="FFFFFF"/>
                </a:solidFill>
                <a:latin typeface="Helvetica Neue" panose="02000503000000020004" charset="0"/>
                <a:ea typeface="黑体-简" panose="02000000000000000000" charset="-122"/>
              </a:rPr>
              <a:t>操作简单</a:t>
            </a:r>
            <a:endParaRPr lang="zh-CN" altLang="en-US" sz="3200" spc="150">
              <a:solidFill>
                <a:srgbClr val="FFFFFF"/>
              </a:solidFill>
              <a:latin typeface="Helvetica Neue" panose="02000503000000020004" charset="0"/>
              <a:ea typeface="黑体-简" panose="02000000000000000000" charset="-122"/>
            </a:endParaRPr>
          </a:p>
        </p:txBody>
      </p:sp>
      <p:sp>
        <p:nvSpPr>
          <p:cNvPr id="61" name="矩形 60"/>
          <p:cNvSpPr/>
          <p:nvPr>
            <p:custDataLst>
              <p:tags r:id="rId17"/>
            </p:custDataLst>
          </p:nvPr>
        </p:nvSpPr>
        <p:spPr>
          <a:xfrm>
            <a:off x="13006070" y="5685630"/>
            <a:ext cx="3952875" cy="1621155"/>
          </a:xfrm>
          <a:prstGeom prst="rect">
            <a:avLst/>
          </a:prstGeom>
        </p:spPr>
        <p:txBody>
          <a:bodyPr wrap="square" anchor="ctr" anchorCtr="0">
            <a:normAutofit/>
          </a:bodyPr>
          <a:lstStyle/>
          <a:p>
            <a:pPr algn="ctr">
              <a:lnSpc>
                <a:spcPct val="120000"/>
              </a:lnSpc>
            </a:pPr>
            <a:r>
              <a:rPr lang="zh-CN" altLang="en-US" sz="3200" spc="150">
                <a:solidFill>
                  <a:srgbClr val="FFFFFF"/>
                </a:solidFill>
                <a:latin typeface="Helvetica Neue" panose="02000503000000020004" charset="0"/>
                <a:ea typeface="黑体-简" panose="02000000000000000000" charset="-122"/>
              </a:rPr>
              <a:t>展现形式更丰富</a:t>
            </a:r>
            <a:endParaRPr lang="zh-CN" altLang="en-US" sz="3200" spc="150">
              <a:solidFill>
                <a:srgbClr val="FFFFFF"/>
              </a:solidFill>
              <a:latin typeface="Helvetica Neue" panose="02000503000000020004" charset="0"/>
              <a:ea typeface="黑体-简" panose="02000000000000000000" charset="-122"/>
            </a:endParaRPr>
          </a:p>
        </p:txBody>
      </p:sp>
      <p:sp>
        <p:nvSpPr>
          <p:cNvPr id="62" name="矩形 61"/>
          <p:cNvSpPr/>
          <p:nvPr>
            <p:custDataLst>
              <p:tags r:id="rId18"/>
            </p:custDataLst>
          </p:nvPr>
        </p:nvSpPr>
        <p:spPr>
          <a:xfrm>
            <a:off x="18404205" y="5685630"/>
            <a:ext cx="3952875" cy="1621155"/>
          </a:xfrm>
          <a:prstGeom prst="rect">
            <a:avLst/>
          </a:prstGeom>
        </p:spPr>
        <p:txBody>
          <a:bodyPr wrap="square" anchor="ctr" anchorCtr="0">
            <a:normAutofit/>
          </a:bodyPr>
          <a:lstStyle/>
          <a:p>
            <a:pPr algn="ctr">
              <a:lnSpc>
                <a:spcPct val="120000"/>
              </a:lnSpc>
            </a:pPr>
            <a:r>
              <a:rPr lang="zh-CN" altLang="en-US" sz="3200" spc="150">
                <a:solidFill>
                  <a:srgbClr val="FFFFFF"/>
                </a:solidFill>
                <a:latin typeface="Helvetica Neue" panose="02000503000000020004" charset="0"/>
                <a:ea typeface="黑体-简" panose="02000000000000000000" charset="-122"/>
              </a:rPr>
              <a:t>支持多元数据方式</a:t>
            </a:r>
            <a:endParaRPr lang="zh-CN" altLang="en-US" sz="3200" spc="150">
              <a:solidFill>
                <a:srgbClr val="FFFFFF"/>
              </a:solidFill>
              <a:latin typeface="Helvetica Neue" panose="02000503000000020004" charset="0"/>
              <a:ea typeface="黑体-简" panose="02000000000000000000" charset="-122"/>
            </a:endParaRPr>
          </a:p>
        </p:txBody>
      </p:sp>
      <p:sp>
        <p:nvSpPr>
          <p:cNvPr id="63" name="文本框 62"/>
          <p:cNvSpPr txBox="1"/>
          <p:nvPr>
            <p:custDataLst>
              <p:tags r:id="rId19"/>
            </p:custDataLst>
          </p:nvPr>
        </p:nvSpPr>
        <p:spPr>
          <a:xfrm>
            <a:off x="8143240" y="3358355"/>
            <a:ext cx="7864475" cy="1482090"/>
          </a:xfrm>
          <a:prstGeom prst="rect">
            <a:avLst/>
          </a:prstGeom>
          <a:noFill/>
        </p:spPr>
        <p:txBody>
          <a:bodyPr wrap="square" lIns="90000" tIns="46800" rIns="90000" bIns="45720" rtlCol="0" anchor="ctr">
            <a:noAutofit/>
          </a:bodyPr>
          <a:lstStyle/>
          <a:p>
            <a:pPr algn="ctr">
              <a:lnSpc>
                <a:spcPct val="120000"/>
              </a:lnSpc>
            </a:pPr>
            <a:r>
              <a:rPr lang="zh-CN" altLang="en-US" sz="5400" b="1" kern="1200" spc="300" dirty="0">
                <a:solidFill>
                  <a:srgbClr val="5F5F5F"/>
                </a:solidFill>
                <a:latin typeface="Helvetica Neue" panose="02000503000000020004" charset="0"/>
                <a:ea typeface="黑体-简" panose="02000000000000000000" charset="-122"/>
                <a:cs typeface="+mn-ea"/>
              </a:rPr>
              <a:t>数据可视化的特点</a:t>
            </a:r>
            <a:endParaRPr lang="zh-CN" altLang="en-US" sz="5400" b="1" kern="1200" spc="300" dirty="0">
              <a:solidFill>
                <a:srgbClr val="5F5F5F"/>
              </a:solidFill>
              <a:latin typeface="Helvetica Neue" panose="02000503000000020004" charset="0"/>
              <a:ea typeface="黑体-简" panose="02000000000000000000" charset="-122"/>
              <a:cs typeface="+mn-ea"/>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Dataease 快速安装与在线文档"/>
          <p:cNvSpPr txBox="1"/>
          <p:nvPr/>
        </p:nvSpPr>
        <p:spPr>
          <a:xfrm>
            <a:off x="3602990"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b="0" dirty="0" err="1">
                <a:latin typeface="Helvetica Neue" panose="02000503000000020004" charset="0"/>
                <a:ea typeface="黑体-简" panose="02000000000000000000" charset="-122"/>
              </a:rPr>
              <a:t>数据可视化</a:t>
            </a:r>
            <a:r>
              <a:rPr lang="zh-CN" b="0" dirty="0">
                <a:latin typeface="Helvetica Neue" panose="02000503000000020004" charset="0"/>
                <a:ea typeface="黑体-简" panose="02000000000000000000" charset="-122"/>
              </a:rPr>
              <a:t>基础</a:t>
            </a:r>
            <a:endParaRPr lang="zh-CN" b="0" dirty="0">
              <a:latin typeface="Helvetica Neue" panose="02000503000000020004" charset="0"/>
              <a:ea typeface="黑体-简" panose="02000000000000000000" charset="-122"/>
            </a:endParaRPr>
          </a:p>
        </p:txBody>
      </p:sp>
      <p:sp>
        <p:nvSpPr>
          <p:cNvPr id="208" name="1"/>
          <p:cNvSpPr/>
          <p:nvPr/>
        </p:nvSpPr>
        <p:spPr>
          <a:xfrm>
            <a:off x="1219835"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1</a:t>
            </a:r>
            <a:endParaRPr sz="8300"/>
          </a:p>
        </p:txBody>
      </p:sp>
      <p:sp>
        <p:nvSpPr>
          <p:cNvPr id="209" name="线条"/>
          <p:cNvSpPr/>
          <p:nvPr/>
        </p:nvSpPr>
        <p:spPr>
          <a:xfrm>
            <a:off x="3593465"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5" name="DataEase 功能架构介绍"/>
          <p:cNvSpPr txBox="1"/>
          <p:nvPr/>
        </p:nvSpPr>
        <p:spPr>
          <a:xfrm>
            <a:off x="3604895"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可视化图表类型</a:t>
            </a:r>
            <a:endParaRPr lang="zh-CN" b="0" dirty="0">
              <a:latin typeface="Helvetica Neue" panose="02000503000000020004" charset="0"/>
              <a:ea typeface="黑体-简" panose="02000000000000000000" charset="-122"/>
            </a:endParaRPr>
          </a:p>
        </p:txBody>
      </p:sp>
      <p:sp>
        <p:nvSpPr>
          <p:cNvPr id="210" name="2"/>
          <p:cNvSpPr/>
          <p:nvPr/>
        </p:nvSpPr>
        <p:spPr>
          <a:xfrm>
            <a:off x="1219835"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2</a:t>
            </a:r>
            <a:endParaRPr sz="8300"/>
          </a:p>
        </p:txBody>
      </p:sp>
      <p:sp>
        <p:nvSpPr>
          <p:cNvPr id="213" name="线条"/>
          <p:cNvSpPr/>
          <p:nvPr/>
        </p:nvSpPr>
        <p:spPr>
          <a:xfrm>
            <a:off x="3604895"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6" name="DataEase 数据分析与仪表板制作实战"/>
          <p:cNvSpPr txBox="1"/>
          <p:nvPr/>
        </p:nvSpPr>
        <p:spPr>
          <a:xfrm>
            <a:off x="3641725"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数据可视化的特点</a:t>
            </a:r>
            <a:endParaRPr lang="zh-CN" b="0" dirty="0">
              <a:latin typeface="Helvetica Neue" panose="02000503000000020004" charset="0"/>
              <a:ea typeface="黑体-简" panose="02000000000000000000" charset="-122"/>
            </a:endParaRPr>
          </a:p>
        </p:txBody>
      </p:sp>
      <p:sp>
        <p:nvSpPr>
          <p:cNvPr id="211" name="3"/>
          <p:cNvSpPr/>
          <p:nvPr/>
        </p:nvSpPr>
        <p:spPr>
          <a:xfrm>
            <a:off x="1257300"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3</a:t>
            </a:r>
            <a:endParaRPr sz="8300"/>
          </a:p>
        </p:txBody>
      </p:sp>
      <p:sp>
        <p:nvSpPr>
          <p:cNvPr id="214" name="线条"/>
          <p:cNvSpPr/>
          <p:nvPr/>
        </p:nvSpPr>
        <p:spPr>
          <a:xfrm>
            <a:off x="3641725"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7" name="DataEase 数据分析与仪表板制作实战"/>
          <p:cNvSpPr txBox="1"/>
          <p:nvPr/>
        </p:nvSpPr>
        <p:spPr>
          <a:xfrm>
            <a:off x="3641725"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dirty="0">
                <a:latin typeface="Helvetica Neue" panose="02000503000000020004" charset="0"/>
                <a:ea typeface="黑体-简" panose="02000000000000000000" charset="-122"/>
              </a:rPr>
              <a:t>数据可视化的挑战</a:t>
            </a:r>
            <a:endParaRPr lang="zh-CN" dirty="0">
              <a:latin typeface="Helvetica Neue" panose="02000503000000020004" charset="0"/>
              <a:ea typeface="黑体-简" panose="02000000000000000000" charset="-122"/>
            </a:endParaRPr>
          </a:p>
        </p:txBody>
      </p:sp>
      <p:sp>
        <p:nvSpPr>
          <p:cNvPr id="212" name="4"/>
          <p:cNvSpPr/>
          <p:nvPr/>
        </p:nvSpPr>
        <p:spPr>
          <a:xfrm>
            <a:off x="1257300" y="10368280"/>
            <a:ext cx="1856740" cy="1880235"/>
          </a:xfrm>
          <a:prstGeom prst="diamond">
            <a:avLst/>
          </a:prstGeom>
          <a:solidFill>
            <a:srgbClr val="0A7BE0"/>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latin typeface="Trebuchet MS Bold" panose="020B0703020202090204" charset="0"/>
                <a:cs typeface="Trebuchet MS Bold" panose="020B0703020202090204" charset="0"/>
              </a:rPr>
              <a:t>4</a:t>
            </a:r>
            <a:endParaRPr sz="8300">
              <a:latin typeface="Trebuchet MS Bold" panose="020B0703020202090204" charset="0"/>
              <a:cs typeface="Trebuchet MS Bold" panose="020B0703020202090204" charset="0"/>
            </a:endParaRPr>
          </a:p>
        </p:txBody>
      </p:sp>
      <p:sp>
        <p:nvSpPr>
          <p:cNvPr id="215" name="线条"/>
          <p:cNvSpPr/>
          <p:nvPr/>
        </p:nvSpPr>
        <p:spPr>
          <a:xfrm>
            <a:off x="3641725"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7" name="Dataease 快速安装与在线文档"/>
          <p:cNvSpPr txBox="1"/>
          <p:nvPr>
            <p:custDataLst>
              <p:tags r:id="rId1"/>
            </p:custDataLst>
          </p:nvPr>
        </p:nvSpPr>
        <p:spPr>
          <a:xfrm>
            <a:off x="14580235"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数据分析</a:t>
            </a:r>
            <a:endParaRPr lang="zh-CN" b="0" dirty="0">
              <a:latin typeface="Helvetica Neue" panose="02000503000000020004" charset="0"/>
              <a:ea typeface="黑体-简" panose="02000000000000000000" charset="-122"/>
            </a:endParaRPr>
          </a:p>
        </p:txBody>
      </p:sp>
      <p:sp>
        <p:nvSpPr>
          <p:cNvPr id="8" name="1"/>
          <p:cNvSpPr/>
          <p:nvPr>
            <p:custDataLst>
              <p:tags r:id="rId2"/>
            </p:custDataLst>
          </p:nvPr>
        </p:nvSpPr>
        <p:spPr>
          <a:xfrm>
            <a:off x="12197080"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300">
                <a:latin typeface="Trebuchet MS Bold" panose="020B0703020202090204" charset="0"/>
                <a:cs typeface="Trebuchet MS Bold" panose="020B0703020202090204" charset="0"/>
              </a:rPr>
              <a:t>5</a:t>
            </a:r>
            <a:endParaRPr lang="en-US" sz="8300">
              <a:latin typeface="Trebuchet MS Bold" panose="020B0703020202090204" charset="0"/>
              <a:cs typeface="Trebuchet MS Bold" panose="020B0703020202090204" charset="0"/>
            </a:endParaRPr>
          </a:p>
        </p:txBody>
      </p:sp>
      <p:sp>
        <p:nvSpPr>
          <p:cNvPr id="9" name="线条"/>
          <p:cNvSpPr/>
          <p:nvPr>
            <p:custDataLst>
              <p:tags r:id="rId3"/>
            </p:custDataLst>
          </p:nvPr>
        </p:nvSpPr>
        <p:spPr>
          <a:xfrm>
            <a:off x="14570710"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1" name="DataEase 功能架构介绍"/>
          <p:cNvSpPr txBox="1"/>
          <p:nvPr>
            <p:custDataLst>
              <p:tags r:id="rId4"/>
            </p:custDataLst>
          </p:nvPr>
        </p:nvSpPr>
        <p:spPr>
          <a:xfrm>
            <a:off x="14582140"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数据可视化工具介绍</a:t>
            </a:r>
            <a:endParaRPr lang="zh-CN" b="0" dirty="0">
              <a:latin typeface="Helvetica Neue" panose="02000503000000020004" charset="0"/>
              <a:ea typeface="黑体-简" panose="02000000000000000000" charset="-122"/>
            </a:endParaRPr>
          </a:p>
        </p:txBody>
      </p:sp>
      <p:sp>
        <p:nvSpPr>
          <p:cNvPr id="12" name="2"/>
          <p:cNvSpPr/>
          <p:nvPr>
            <p:custDataLst>
              <p:tags r:id="rId5"/>
            </p:custDataLst>
          </p:nvPr>
        </p:nvSpPr>
        <p:spPr>
          <a:xfrm>
            <a:off x="12197080"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300">
                <a:latin typeface="Trebuchet MS Bold" panose="020B0703020202090204" charset="0"/>
                <a:cs typeface="Trebuchet MS Bold" panose="020B0703020202090204" charset="0"/>
              </a:rPr>
              <a:t>6</a:t>
            </a:r>
            <a:endParaRPr lang="en-US" sz="8300">
              <a:latin typeface="Trebuchet MS Bold" panose="020B0703020202090204" charset="0"/>
              <a:cs typeface="Trebuchet MS Bold" panose="020B0703020202090204" charset="0"/>
            </a:endParaRPr>
          </a:p>
        </p:txBody>
      </p:sp>
      <p:sp>
        <p:nvSpPr>
          <p:cNvPr id="13" name="线条"/>
          <p:cNvSpPr/>
          <p:nvPr>
            <p:custDataLst>
              <p:tags r:id="rId6"/>
            </p:custDataLst>
          </p:nvPr>
        </p:nvSpPr>
        <p:spPr>
          <a:xfrm>
            <a:off x="14582140"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5" name="DataEase 数据分析与仪表板制作实战"/>
          <p:cNvSpPr txBox="1"/>
          <p:nvPr>
            <p:custDataLst>
              <p:tags r:id="rId7"/>
            </p:custDataLst>
          </p:nvPr>
        </p:nvSpPr>
        <p:spPr>
          <a:xfrm>
            <a:off x="14618970"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数据可视化分析过程</a:t>
            </a:r>
            <a:endParaRPr lang="zh-CN" b="0" dirty="0">
              <a:latin typeface="Helvetica Neue" panose="02000503000000020004" charset="0"/>
              <a:ea typeface="黑体-简" panose="02000000000000000000" charset="-122"/>
            </a:endParaRPr>
          </a:p>
        </p:txBody>
      </p:sp>
      <p:sp>
        <p:nvSpPr>
          <p:cNvPr id="16" name="3"/>
          <p:cNvSpPr/>
          <p:nvPr>
            <p:custDataLst>
              <p:tags r:id="rId8"/>
            </p:custDataLst>
          </p:nvPr>
        </p:nvSpPr>
        <p:spPr>
          <a:xfrm>
            <a:off x="12234545"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300">
                <a:latin typeface="Trebuchet MS Bold" panose="020B0703020202090204" charset="0"/>
                <a:cs typeface="Trebuchet MS Bold" panose="020B0703020202090204" charset="0"/>
              </a:rPr>
              <a:t>7</a:t>
            </a:r>
            <a:endParaRPr lang="en-US" sz="8300">
              <a:latin typeface="Trebuchet MS Bold" panose="020B0703020202090204" charset="0"/>
              <a:cs typeface="Trebuchet MS Bold" panose="020B0703020202090204" charset="0"/>
            </a:endParaRPr>
          </a:p>
        </p:txBody>
      </p:sp>
      <p:sp>
        <p:nvSpPr>
          <p:cNvPr id="17" name="线条"/>
          <p:cNvSpPr/>
          <p:nvPr>
            <p:custDataLst>
              <p:tags r:id="rId9"/>
            </p:custDataLst>
          </p:nvPr>
        </p:nvSpPr>
        <p:spPr>
          <a:xfrm>
            <a:off x="14618970"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9" name="DataEase 数据分析与仪表板制作实战"/>
          <p:cNvSpPr txBox="1"/>
          <p:nvPr>
            <p:custDataLst>
              <p:tags r:id="rId10"/>
            </p:custDataLst>
          </p:nvPr>
        </p:nvSpPr>
        <p:spPr>
          <a:xfrm>
            <a:off x="14618970"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实验一</a:t>
            </a:r>
            <a:endParaRPr lang="zh-CN" b="0" dirty="0">
              <a:latin typeface="Helvetica Neue" panose="02000503000000020004" charset="0"/>
              <a:ea typeface="黑体-简" panose="02000000000000000000" charset="-122"/>
            </a:endParaRPr>
          </a:p>
        </p:txBody>
      </p:sp>
      <p:sp>
        <p:nvSpPr>
          <p:cNvPr id="20" name="4"/>
          <p:cNvSpPr/>
          <p:nvPr>
            <p:custDataLst>
              <p:tags r:id="rId11"/>
            </p:custDataLst>
          </p:nvPr>
        </p:nvSpPr>
        <p:spPr>
          <a:xfrm>
            <a:off x="12234545"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300">
                <a:latin typeface="Trebuchet MS Bold" panose="020B0703020202090204" charset="0"/>
                <a:cs typeface="Trebuchet MS Bold" panose="020B0703020202090204" charset="0"/>
              </a:rPr>
              <a:t>8</a:t>
            </a:r>
            <a:endParaRPr lang="en-US" sz="8300">
              <a:latin typeface="Trebuchet MS Bold" panose="020B0703020202090204" charset="0"/>
              <a:cs typeface="Trebuchet MS Bold" panose="020B0703020202090204" charset="0"/>
            </a:endParaRPr>
          </a:p>
        </p:txBody>
      </p:sp>
      <p:sp>
        <p:nvSpPr>
          <p:cNvPr id="21" name="线条"/>
          <p:cNvSpPr/>
          <p:nvPr>
            <p:custDataLst>
              <p:tags r:id="rId12"/>
            </p:custDataLst>
          </p:nvPr>
        </p:nvSpPr>
        <p:spPr>
          <a:xfrm>
            <a:off x="14618970"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p:nvPr>
            <p:custDataLst>
              <p:tags r:id="rId1"/>
            </p:custDataLst>
          </p:nvPr>
        </p:nvSpPr>
        <p:spPr>
          <a:xfrm>
            <a:off x="-20955" y="-8255"/>
            <a:ext cx="5171440"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22860" y="255905"/>
            <a:ext cx="5551805"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数据可视化的挑战</a:t>
            </a:r>
            <a:endParaRPr lang="zh-CN" altLang="en-US" sz="5000" dirty="0">
              <a:solidFill>
                <a:srgbClr val="0C7BE0"/>
              </a:solidFill>
              <a:latin typeface="Helvetica Neue" panose="02000503000000020004" charset="0"/>
              <a:ea typeface="黑体-简" panose="02000000000000000000" charset="-122"/>
            </a:endParaRPr>
          </a:p>
        </p:txBody>
      </p:sp>
      <p:sp>
        <p:nvSpPr>
          <p:cNvPr id="35" name="矩形 34"/>
          <p:cNvSpPr/>
          <p:nvPr>
            <p:custDataLst>
              <p:tags r:id="rId3"/>
            </p:custDataLst>
          </p:nvPr>
        </p:nvSpPr>
        <p:spPr>
          <a:xfrm>
            <a:off x="2406015" y="4372610"/>
            <a:ext cx="4285615" cy="4278630"/>
          </a:xfrm>
          <a:prstGeom prst="rect">
            <a:avLst/>
          </a:prstGeom>
        </p:spPr>
        <p:style>
          <a:lnRef idx="0">
            <a:srgbClr val="FFFFFF"/>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normAutofit/>
          </a:bodyPr>
          <a:lstStyle/>
          <a:p>
            <a:pPr algn="ctr">
              <a:lnSpc>
                <a:spcPct val="150000"/>
              </a:lnSpc>
            </a:pPr>
            <a:endParaRPr lang="zh-CN" altLang="en-US" sz="3200" dirty="0">
              <a:solidFill>
                <a:sysClr val="window" lastClr="FFFFFF"/>
              </a:solidFill>
              <a:latin typeface="Arial" panose="020B0604020202090204" pitchFamily="34" charset="0"/>
              <a:ea typeface="微软雅黑" charset="0"/>
            </a:endParaRPr>
          </a:p>
        </p:txBody>
      </p:sp>
      <p:sp>
        <p:nvSpPr>
          <p:cNvPr id="36" name="任意多边形 35"/>
          <p:cNvSpPr/>
          <p:nvPr>
            <p:custDataLst>
              <p:tags r:id="rId4"/>
            </p:custDataLst>
          </p:nvPr>
        </p:nvSpPr>
        <p:spPr>
          <a:xfrm>
            <a:off x="2406015" y="8450580"/>
            <a:ext cx="4285615" cy="774065"/>
          </a:xfrm>
          <a:custGeom>
            <a:avLst/>
            <a:gdLst>
              <a:gd name="connsiteX0" fmla="*/ 98425 w 1803400"/>
              <a:gd name="connsiteY0" fmla="*/ 0 h 325721"/>
              <a:gd name="connsiteX1" fmla="*/ 148430 w 1803400"/>
              <a:gd name="connsiteY1" fmla="*/ 86217 h 325721"/>
              <a:gd name="connsiteX2" fmla="*/ 198437 w 1803400"/>
              <a:gd name="connsiteY2" fmla="*/ 0 h 325721"/>
              <a:gd name="connsiteX3" fmla="*/ 248442 w 1803400"/>
              <a:gd name="connsiteY3" fmla="*/ 86217 h 325721"/>
              <a:gd name="connsiteX4" fmla="*/ 298449 w 1803400"/>
              <a:gd name="connsiteY4" fmla="*/ 0 h 325721"/>
              <a:gd name="connsiteX5" fmla="*/ 348454 w 1803400"/>
              <a:gd name="connsiteY5" fmla="*/ 86217 h 325721"/>
              <a:gd name="connsiteX6" fmla="*/ 398461 w 1803400"/>
              <a:gd name="connsiteY6" fmla="*/ 0 h 325721"/>
              <a:gd name="connsiteX7" fmla="*/ 448466 w 1803400"/>
              <a:gd name="connsiteY7" fmla="*/ 86217 h 325721"/>
              <a:gd name="connsiteX8" fmla="*/ 498473 w 1803400"/>
              <a:gd name="connsiteY8" fmla="*/ 0 h 325721"/>
              <a:gd name="connsiteX9" fmla="*/ 548478 w 1803400"/>
              <a:gd name="connsiteY9" fmla="*/ 86217 h 325721"/>
              <a:gd name="connsiteX10" fmla="*/ 598485 w 1803400"/>
              <a:gd name="connsiteY10" fmla="*/ 0 h 325721"/>
              <a:gd name="connsiteX11" fmla="*/ 648490 w 1803400"/>
              <a:gd name="connsiteY11" fmla="*/ 86217 h 325721"/>
              <a:gd name="connsiteX12" fmla="*/ 698497 w 1803400"/>
              <a:gd name="connsiteY12" fmla="*/ 0 h 325721"/>
              <a:gd name="connsiteX13" fmla="*/ 748502 w 1803400"/>
              <a:gd name="connsiteY13" fmla="*/ 86217 h 325721"/>
              <a:gd name="connsiteX14" fmla="*/ 798509 w 1803400"/>
              <a:gd name="connsiteY14" fmla="*/ 0 h 325721"/>
              <a:gd name="connsiteX15" fmla="*/ 848514 w 1803400"/>
              <a:gd name="connsiteY15" fmla="*/ 86217 h 325721"/>
              <a:gd name="connsiteX16" fmla="*/ 898521 w 1803400"/>
              <a:gd name="connsiteY16" fmla="*/ 0 h 325721"/>
              <a:gd name="connsiteX17" fmla="*/ 948526 w 1803400"/>
              <a:gd name="connsiteY17" fmla="*/ 86217 h 325721"/>
              <a:gd name="connsiteX18" fmla="*/ 998533 w 1803400"/>
              <a:gd name="connsiteY18" fmla="*/ 0 h 325721"/>
              <a:gd name="connsiteX19" fmla="*/ 1048538 w 1803400"/>
              <a:gd name="connsiteY19" fmla="*/ 86217 h 325721"/>
              <a:gd name="connsiteX20" fmla="*/ 1098545 w 1803400"/>
              <a:gd name="connsiteY20" fmla="*/ 0 h 325721"/>
              <a:gd name="connsiteX21" fmla="*/ 1148550 w 1803400"/>
              <a:gd name="connsiteY21" fmla="*/ 86217 h 325721"/>
              <a:gd name="connsiteX22" fmla="*/ 1198557 w 1803400"/>
              <a:gd name="connsiteY22" fmla="*/ 0 h 325721"/>
              <a:gd name="connsiteX23" fmla="*/ 1248562 w 1803400"/>
              <a:gd name="connsiteY23" fmla="*/ 86217 h 325721"/>
              <a:gd name="connsiteX24" fmla="*/ 1298569 w 1803400"/>
              <a:gd name="connsiteY24" fmla="*/ 0 h 325721"/>
              <a:gd name="connsiteX25" fmla="*/ 1348574 w 1803400"/>
              <a:gd name="connsiteY25" fmla="*/ 86217 h 325721"/>
              <a:gd name="connsiteX26" fmla="*/ 1398581 w 1803400"/>
              <a:gd name="connsiteY26" fmla="*/ 0 h 325721"/>
              <a:gd name="connsiteX27" fmla="*/ 1448586 w 1803400"/>
              <a:gd name="connsiteY27" fmla="*/ 86217 h 325721"/>
              <a:gd name="connsiteX28" fmla="*/ 1498593 w 1803400"/>
              <a:gd name="connsiteY28" fmla="*/ 0 h 325721"/>
              <a:gd name="connsiteX29" fmla="*/ 1548598 w 1803400"/>
              <a:gd name="connsiteY29" fmla="*/ 86217 h 325721"/>
              <a:gd name="connsiteX30" fmla="*/ 1598605 w 1803400"/>
              <a:gd name="connsiteY30" fmla="*/ 0 h 325721"/>
              <a:gd name="connsiteX31" fmla="*/ 1648610 w 1803400"/>
              <a:gd name="connsiteY31" fmla="*/ 86217 h 325721"/>
              <a:gd name="connsiteX32" fmla="*/ 1698617 w 1803400"/>
              <a:gd name="connsiteY32" fmla="*/ 0 h 325721"/>
              <a:gd name="connsiteX33" fmla="*/ 1748622 w 1803400"/>
              <a:gd name="connsiteY33" fmla="*/ 86217 h 325721"/>
              <a:gd name="connsiteX34" fmla="*/ 1798629 w 1803400"/>
              <a:gd name="connsiteY34" fmla="*/ 0 h 325721"/>
              <a:gd name="connsiteX35" fmla="*/ 1803400 w 1803400"/>
              <a:gd name="connsiteY35" fmla="*/ 8226 h 325721"/>
              <a:gd name="connsiteX36" fmla="*/ 1803400 w 1803400"/>
              <a:gd name="connsiteY36" fmla="*/ 89994 h 325721"/>
              <a:gd name="connsiteX37" fmla="*/ 1803400 w 1803400"/>
              <a:gd name="connsiteY37" fmla="*/ 325721 h 325721"/>
              <a:gd name="connsiteX38" fmla="*/ 0 w 1803400"/>
              <a:gd name="connsiteY38" fmla="*/ 325721 h 325721"/>
              <a:gd name="connsiteX39" fmla="*/ 0 w 1803400"/>
              <a:gd name="connsiteY39" fmla="*/ 89994 h 325721"/>
              <a:gd name="connsiteX40" fmla="*/ 0 w 1803400"/>
              <a:gd name="connsiteY40" fmla="*/ 2736 h 325721"/>
              <a:gd name="connsiteX41" fmla="*/ 48418 w 1803400"/>
              <a:gd name="connsiteY41" fmla="*/ 86217 h 32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03400" h="325721">
                <a:moveTo>
                  <a:pt x="98425" y="0"/>
                </a:moveTo>
                <a:lnTo>
                  <a:pt x="148430" y="86217"/>
                </a:lnTo>
                <a:lnTo>
                  <a:pt x="198437" y="0"/>
                </a:lnTo>
                <a:lnTo>
                  <a:pt x="248442" y="86217"/>
                </a:lnTo>
                <a:lnTo>
                  <a:pt x="298449" y="0"/>
                </a:lnTo>
                <a:lnTo>
                  <a:pt x="348454" y="86217"/>
                </a:lnTo>
                <a:lnTo>
                  <a:pt x="398461" y="0"/>
                </a:lnTo>
                <a:lnTo>
                  <a:pt x="448466" y="86217"/>
                </a:lnTo>
                <a:lnTo>
                  <a:pt x="498473" y="0"/>
                </a:lnTo>
                <a:lnTo>
                  <a:pt x="548478" y="86217"/>
                </a:lnTo>
                <a:lnTo>
                  <a:pt x="598485" y="0"/>
                </a:lnTo>
                <a:lnTo>
                  <a:pt x="648490" y="86217"/>
                </a:lnTo>
                <a:lnTo>
                  <a:pt x="698497" y="0"/>
                </a:lnTo>
                <a:lnTo>
                  <a:pt x="748502" y="86217"/>
                </a:lnTo>
                <a:lnTo>
                  <a:pt x="798509" y="0"/>
                </a:lnTo>
                <a:lnTo>
                  <a:pt x="848514" y="86217"/>
                </a:lnTo>
                <a:lnTo>
                  <a:pt x="898521" y="0"/>
                </a:lnTo>
                <a:lnTo>
                  <a:pt x="948526" y="86217"/>
                </a:lnTo>
                <a:lnTo>
                  <a:pt x="998533" y="0"/>
                </a:lnTo>
                <a:lnTo>
                  <a:pt x="1048538" y="86217"/>
                </a:lnTo>
                <a:lnTo>
                  <a:pt x="1098545" y="0"/>
                </a:lnTo>
                <a:lnTo>
                  <a:pt x="1148550" y="86217"/>
                </a:lnTo>
                <a:lnTo>
                  <a:pt x="1198557" y="0"/>
                </a:lnTo>
                <a:lnTo>
                  <a:pt x="1248562" y="86217"/>
                </a:lnTo>
                <a:lnTo>
                  <a:pt x="1298569" y="0"/>
                </a:lnTo>
                <a:lnTo>
                  <a:pt x="1348574" y="86217"/>
                </a:lnTo>
                <a:lnTo>
                  <a:pt x="1398581" y="0"/>
                </a:lnTo>
                <a:lnTo>
                  <a:pt x="1448586" y="86217"/>
                </a:lnTo>
                <a:lnTo>
                  <a:pt x="1498593" y="0"/>
                </a:lnTo>
                <a:lnTo>
                  <a:pt x="1548598" y="86217"/>
                </a:lnTo>
                <a:lnTo>
                  <a:pt x="1598605" y="0"/>
                </a:lnTo>
                <a:lnTo>
                  <a:pt x="1648610" y="86217"/>
                </a:lnTo>
                <a:lnTo>
                  <a:pt x="1698617" y="0"/>
                </a:lnTo>
                <a:lnTo>
                  <a:pt x="1748622" y="86217"/>
                </a:lnTo>
                <a:lnTo>
                  <a:pt x="1798629" y="0"/>
                </a:lnTo>
                <a:lnTo>
                  <a:pt x="1803400" y="8226"/>
                </a:lnTo>
                <a:lnTo>
                  <a:pt x="1803400" y="89994"/>
                </a:lnTo>
                <a:lnTo>
                  <a:pt x="1803400" y="325721"/>
                </a:lnTo>
                <a:lnTo>
                  <a:pt x="0" y="325721"/>
                </a:lnTo>
                <a:lnTo>
                  <a:pt x="0" y="89994"/>
                </a:lnTo>
                <a:lnTo>
                  <a:pt x="0" y="2736"/>
                </a:lnTo>
                <a:lnTo>
                  <a:pt x="48418" y="86217"/>
                </a:lnTo>
                <a:close/>
              </a:path>
            </a:pathLst>
          </a:custGeom>
          <a:solidFill>
            <a:srgbClr val="2C89CE">
              <a:lumMod val="20000"/>
              <a:lumOff val="80000"/>
            </a:srgbClr>
          </a:solidFill>
          <a:ln w="12700" cap="flat" cmpd="sng" algn="ctr">
            <a:noFill/>
            <a:prstDash val="solid"/>
            <a:miter lim="800000"/>
          </a:ln>
          <a:effectLst/>
        </p:spPr>
        <p:txBody>
          <a:bodyPr rtlCol="0" anchor="ctr">
            <a:normAutofit lnSpcReduction="10000"/>
          </a:bodyPr>
          <a:lstStyle/>
          <a:p>
            <a:pPr algn="ctr"/>
            <a:r>
              <a:rPr lang="en-US" altLang="zh-CN" sz="3200" dirty="0">
                <a:solidFill>
                  <a:srgbClr val="2C89CE"/>
                </a:solidFill>
                <a:latin typeface="Helvetica Neue" panose="02000503000000020004" charset="0"/>
                <a:ea typeface="黑体-简" panose="02000000000000000000" charset="-122"/>
              </a:rPr>
              <a:t>A</a:t>
            </a:r>
            <a:endParaRPr lang="en-US" altLang="zh-CN" sz="3200" dirty="0">
              <a:solidFill>
                <a:srgbClr val="2C89CE"/>
              </a:solidFill>
              <a:latin typeface="Helvetica Neue" panose="02000503000000020004" charset="0"/>
              <a:ea typeface="黑体-简" panose="02000000000000000000" charset="-122"/>
            </a:endParaRPr>
          </a:p>
        </p:txBody>
      </p:sp>
      <p:cxnSp>
        <p:nvCxnSpPr>
          <p:cNvPr id="37" name="直接连接符 36"/>
          <p:cNvCxnSpPr/>
          <p:nvPr>
            <p:custDataLst>
              <p:tags r:id="rId5"/>
            </p:custDataLst>
          </p:nvPr>
        </p:nvCxnSpPr>
        <p:spPr>
          <a:xfrm>
            <a:off x="4980940" y="8837930"/>
            <a:ext cx="1711325" cy="0"/>
          </a:xfrm>
          <a:prstGeom prst="line">
            <a:avLst/>
          </a:prstGeom>
          <a:noFill/>
          <a:ln w="6350" cap="flat" cmpd="sng" algn="ctr">
            <a:solidFill>
              <a:srgbClr val="2C89CE"/>
            </a:solidFill>
            <a:prstDash val="solid"/>
            <a:miter lim="800000"/>
          </a:ln>
          <a:effectLst/>
        </p:spPr>
      </p:cxnSp>
      <p:cxnSp>
        <p:nvCxnSpPr>
          <p:cNvPr id="38" name="直接连接符 37"/>
          <p:cNvCxnSpPr/>
          <p:nvPr>
            <p:custDataLst>
              <p:tags r:id="rId6"/>
            </p:custDataLst>
          </p:nvPr>
        </p:nvCxnSpPr>
        <p:spPr>
          <a:xfrm>
            <a:off x="2406015" y="8837930"/>
            <a:ext cx="1711325" cy="0"/>
          </a:xfrm>
          <a:prstGeom prst="line">
            <a:avLst/>
          </a:prstGeom>
          <a:noFill/>
          <a:ln w="6350" cap="flat" cmpd="sng" algn="ctr">
            <a:solidFill>
              <a:srgbClr val="2C89CE"/>
            </a:solidFill>
            <a:prstDash val="solid"/>
            <a:miter lim="800000"/>
          </a:ln>
          <a:effectLst/>
        </p:spPr>
      </p:cxnSp>
      <p:sp>
        <p:nvSpPr>
          <p:cNvPr id="41" name="矩形 40"/>
          <p:cNvSpPr/>
          <p:nvPr>
            <p:custDataLst>
              <p:tags r:id="rId7"/>
            </p:custDataLst>
          </p:nvPr>
        </p:nvSpPr>
        <p:spPr>
          <a:xfrm>
            <a:off x="9909810" y="4372610"/>
            <a:ext cx="4285615" cy="4278630"/>
          </a:xfrm>
          <a:prstGeom prst="rect">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72000" numCol="1" spcCol="0" rtlCol="0" fromWordArt="0" anchor="ctr" anchorCtr="0" forceAA="0" compatLnSpc="1">
            <a:normAutofit/>
          </a:bodyPr>
          <a:lstStyle/>
          <a:p>
            <a:pPr algn="ctr">
              <a:lnSpc>
                <a:spcPct val="150000"/>
              </a:lnSpc>
            </a:pPr>
            <a:endParaRPr lang="zh-CN" altLang="en-US" sz="3200" dirty="0">
              <a:solidFill>
                <a:sysClr val="window" lastClr="FFFFFF"/>
              </a:solidFill>
              <a:latin typeface="Arial" panose="020B0604020202090204" pitchFamily="34" charset="0"/>
              <a:ea typeface="微软雅黑" charset="0"/>
            </a:endParaRPr>
          </a:p>
        </p:txBody>
      </p:sp>
      <p:sp>
        <p:nvSpPr>
          <p:cNvPr id="42" name="任意多边形 41"/>
          <p:cNvSpPr/>
          <p:nvPr>
            <p:custDataLst>
              <p:tags r:id="rId8"/>
            </p:custDataLst>
          </p:nvPr>
        </p:nvSpPr>
        <p:spPr>
          <a:xfrm>
            <a:off x="9909810" y="8450580"/>
            <a:ext cx="4285615" cy="774065"/>
          </a:xfrm>
          <a:custGeom>
            <a:avLst/>
            <a:gdLst>
              <a:gd name="connsiteX0" fmla="*/ 98425 w 1803400"/>
              <a:gd name="connsiteY0" fmla="*/ 0 h 325721"/>
              <a:gd name="connsiteX1" fmla="*/ 148430 w 1803400"/>
              <a:gd name="connsiteY1" fmla="*/ 86217 h 325721"/>
              <a:gd name="connsiteX2" fmla="*/ 198437 w 1803400"/>
              <a:gd name="connsiteY2" fmla="*/ 0 h 325721"/>
              <a:gd name="connsiteX3" fmla="*/ 248442 w 1803400"/>
              <a:gd name="connsiteY3" fmla="*/ 86217 h 325721"/>
              <a:gd name="connsiteX4" fmla="*/ 298449 w 1803400"/>
              <a:gd name="connsiteY4" fmla="*/ 0 h 325721"/>
              <a:gd name="connsiteX5" fmla="*/ 348454 w 1803400"/>
              <a:gd name="connsiteY5" fmla="*/ 86217 h 325721"/>
              <a:gd name="connsiteX6" fmla="*/ 398461 w 1803400"/>
              <a:gd name="connsiteY6" fmla="*/ 0 h 325721"/>
              <a:gd name="connsiteX7" fmla="*/ 448466 w 1803400"/>
              <a:gd name="connsiteY7" fmla="*/ 86217 h 325721"/>
              <a:gd name="connsiteX8" fmla="*/ 498473 w 1803400"/>
              <a:gd name="connsiteY8" fmla="*/ 0 h 325721"/>
              <a:gd name="connsiteX9" fmla="*/ 548478 w 1803400"/>
              <a:gd name="connsiteY9" fmla="*/ 86217 h 325721"/>
              <a:gd name="connsiteX10" fmla="*/ 598485 w 1803400"/>
              <a:gd name="connsiteY10" fmla="*/ 0 h 325721"/>
              <a:gd name="connsiteX11" fmla="*/ 648490 w 1803400"/>
              <a:gd name="connsiteY11" fmla="*/ 86217 h 325721"/>
              <a:gd name="connsiteX12" fmla="*/ 698497 w 1803400"/>
              <a:gd name="connsiteY12" fmla="*/ 0 h 325721"/>
              <a:gd name="connsiteX13" fmla="*/ 748502 w 1803400"/>
              <a:gd name="connsiteY13" fmla="*/ 86217 h 325721"/>
              <a:gd name="connsiteX14" fmla="*/ 798509 w 1803400"/>
              <a:gd name="connsiteY14" fmla="*/ 0 h 325721"/>
              <a:gd name="connsiteX15" fmla="*/ 848514 w 1803400"/>
              <a:gd name="connsiteY15" fmla="*/ 86217 h 325721"/>
              <a:gd name="connsiteX16" fmla="*/ 898521 w 1803400"/>
              <a:gd name="connsiteY16" fmla="*/ 0 h 325721"/>
              <a:gd name="connsiteX17" fmla="*/ 948526 w 1803400"/>
              <a:gd name="connsiteY17" fmla="*/ 86217 h 325721"/>
              <a:gd name="connsiteX18" fmla="*/ 998533 w 1803400"/>
              <a:gd name="connsiteY18" fmla="*/ 0 h 325721"/>
              <a:gd name="connsiteX19" fmla="*/ 1048538 w 1803400"/>
              <a:gd name="connsiteY19" fmla="*/ 86217 h 325721"/>
              <a:gd name="connsiteX20" fmla="*/ 1098545 w 1803400"/>
              <a:gd name="connsiteY20" fmla="*/ 0 h 325721"/>
              <a:gd name="connsiteX21" fmla="*/ 1148550 w 1803400"/>
              <a:gd name="connsiteY21" fmla="*/ 86217 h 325721"/>
              <a:gd name="connsiteX22" fmla="*/ 1198557 w 1803400"/>
              <a:gd name="connsiteY22" fmla="*/ 0 h 325721"/>
              <a:gd name="connsiteX23" fmla="*/ 1248562 w 1803400"/>
              <a:gd name="connsiteY23" fmla="*/ 86217 h 325721"/>
              <a:gd name="connsiteX24" fmla="*/ 1298569 w 1803400"/>
              <a:gd name="connsiteY24" fmla="*/ 0 h 325721"/>
              <a:gd name="connsiteX25" fmla="*/ 1348574 w 1803400"/>
              <a:gd name="connsiteY25" fmla="*/ 86217 h 325721"/>
              <a:gd name="connsiteX26" fmla="*/ 1398581 w 1803400"/>
              <a:gd name="connsiteY26" fmla="*/ 0 h 325721"/>
              <a:gd name="connsiteX27" fmla="*/ 1448586 w 1803400"/>
              <a:gd name="connsiteY27" fmla="*/ 86217 h 325721"/>
              <a:gd name="connsiteX28" fmla="*/ 1498593 w 1803400"/>
              <a:gd name="connsiteY28" fmla="*/ 0 h 325721"/>
              <a:gd name="connsiteX29" fmla="*/ 1548598 w 1803400"/>
              <a:gd name="connsiteY29" fmla="*/ 86217 h 325721"/>
              <a:gd name="connsiteX30" fmla="*/ 1598605 w 1803400"/>
              <a:gd name="connsiteY30" fmla="*/ 0 h 325721"/>
              <a:gd name="connsiteX31" fmla="*/ 1648610 w 1803400"/>
              <a:gd name="connsiteY31" fmla="*/ 86217 h 325721"/>
              <a:gd name="connsiteX32" fmla="*/ 1698617 w 1803400"/>
              <a:gd name="connsiteY32" fmla="*/ 0 h 325721"/>
              <a:gd name="connsiteX33" fmla="*/ 1748622 w 1803400"/>
              <a:gd name="connsiteY33" fmla="*/ 86217 h 325721"/>
              <a:gd name="connsiteX34" fmla="*/ 1798629 w 1803400"/>
              <a:gd name="connsiteY34" fmla="*/ 0 h 325721"/>
              <a:gd name="connsiteX35" fmla="*/ 1803400 w 1803400"/>
              <a:gd name="connsiteY35" fmla="*/ 8226 h 325721"/>
              <a:gd name="connsiteX36" fmla="*/ 1803400 w 1803400"/>
              <a:gd name="connsiteY36" fmla="*/ 89994 h 325721"/>
              <a:gd name="connsiteX37" fmla="*/ 1803400 w 1803400"/>
              <a:gd name="connsiteY37" fmla="*/ 325721 h 325721"/>
              <a:gd name="connsiteX38" fmla="*/ 0 w 1803400"/>
              <a:gd name="connsiteY38" fmla="*/ 325721 h 325721"/>
              <a:gd name="connsiteX39" fmla="*/ 0 w 1803400"/>
              <a:gd name="connsiteY39" fmla="*/ 89994 h 325721"/>
              <a:gd name="connsiteX40" fmla="*/ 0 w 1803400"/>
              <a:gd name="connsiteY40" fmla="*/ 2736 h 325721"/>
              <a:gd name="connsiteX41" fmla="*/ 48418 w 1803400"/>
              <a:gd name="connsiteY41" fmla="*/ 86217 h 32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03400" h="325721">
                <a:moveTo>
                  <a:pt x="98425" y="0"/>
                </a:moveTo>
                <a:lnTo>
                  <a:pt x="148430" y="86217"/>
                </a:lnTo>
                <a:lnTo>
                  <a:pt x="198437" y="0"/>
                </a:lnTo>
                <a:lnTo>
                  <a:pt x="248442" y="86217"/>
                </a:lnTo>
                <a:lnTo>
                  <a:pt x="298449" y="0"/>
                </a:lnTo>
                <a:lnTo>
                  <a:pt x="348454" y="86217"/>
                </a:lnTo>
                <a:lnTo>
                  <a:pt x="398461" y="0"/>
                </a:lnTo>
                <a:lnTo>
                  <a:pt x="448466" y="86217"/>
                </a:lnTo>
                <a:lnTo>
                  <a:pt x="498473" y="0"/>
                </a:lnTo>
                <a:lnTo>
                  <a:pt x="548478" y="86217"/>
                </a:lnTo>
                <a:lnTo>
                  <a:pt x="598485" y="0"/>
                </a:lnTo>
                <a:lnTo>
                  <a:pt x="648490" y="86217"/>
                </a:lnTo>
                <a:lnTo>
                  <a:pt x="698497" y="0"/>
                </a:lnTo>
                <a:lnTo>
                  <a:pt x="748502" y="86217"/>
                </a:lnTo>
                <a:lnTo>
                  <a:pt x="798509" y="0"/>
                </a:lnTo>
                <a:lnTo>
                  <a:pt x="848514" y="86217"/>
                </a:lnTo>
                <a:lnTo>
                  <a:pt x="898521" y="0"/>
                </a:lnTo>
                <a:lnTo>
                  <a:pt x="948526" y="86217"/>
                </a:lnTo>
                <a:lnTo>
                  <a:pt x="998533" y="0"/>
                </a:lnTo>
                <a:lnTo>
                  <a:pt x="1048538" y="86217"/>
                </a:lnTo>
                <a:lnTo>
                  <a:pt x="1098545" y="0"/>
                </a:lnTo>
                <a:lnTo>
                  <a:pt x="1148550" y="86217"/>
                </a:lnTo>
                <a:lnTo>
                  <a:pt x="1198557" y="0"/>
                </a:lnTo>
                <a:lnTo>
                  <a:pt x="1248562" y="86217"/>
                </a:lnTo>
                <a:lnTo>
                  <a:pt x="1298569" y="0"/>
                </a:lnTo>
                <a:lnTo>
                  <a:pt x="1348574" y="86217"/>
                </a:lnTo>
                <a:lnTo>
                  <a:pt x="1398581" y="0"/>
                </a:lnTo>
                <a:lnTo>
                  <a:pt x="1448586" y="86217"/>
                </a:lnTo>
                <a:lnTo>
                  <a:pt x="1498593" y="0"/>
                </a:lnTo>
                <a:lnTo>
                  <a:pt x="1548598" y="86217"/>
                </a:lnTo>
                <a:lnTo>
                  <a:pt x="1598605" y="0"/>
                </a:lnTo>
                <a:lnTo>
                  <a:pt x="1648610" y="86217"/>
                </a:lnTo>
                <a:lnTo>
                  <a:pt x="1698617" y="0"/>
                </a:lnTo>
                <a:lnTo>
                  <a:pt x="1748622" y="86217"/>
                </a:lnTo>
                <a:lnTo>
                  <a:pt x="1798629" y="0"/>
                </a:lnTo>
                <a:lnTo>
                  <a:pt x="1803400" y="8226"/>
                </a:lnTo>
                <a:lnTo>
                  <a:pt x="1803400" y="89994"/>
                </a:lnTo>
                <a:lnTo>
                  <a:pt x="1803400" y="325721"/>
                </a:lnTo>
                <a:lnTo>
                  <a:pt x="0" y="325721"/>
                </a:lnTo>
                <a:lnTo>
                  <a:pt x="0" y="89994"/>
                </a:lnTo>
                <a:lnTo>
                  <a:pt x="0" y="2736"/>
                </a:lnTo>
                <a:lnTo>
                  <a:pt x="48418" y="86217"/>
                </a:lnTo>
                <a:close/>
              </a:path>
            </a:pathLst>
          </a:custGeom>
          <a:solidFill>
            <a:srgbClr val="2C89CE">
              <a:lumMod val="20000"/>
              <a:lumOff val="80000"/>
            </a:srgbClr>
          </a:solidFill>
          <a:ln w="12700" cap="flat" cmpd="sng" algn="ctr">
            <a:noFill/>
            <a:prstDash val="solid"/>
            <a:miter lim="800000"/>
          </a:ln>
          <a:effectLst/>
        </p:spPr>
        <p:txBody>
          <a:bodyPr rtlCol="0" anchor="ctr">
            <a:normAutofit lnSpcReduction="10000"/>
          </a:bodyPr>
          <a:lstStyle/>
          <a:p>
            <a:pPr algn="ctr"/>
            <a:r>
              <a:rPr lang="en-US" altLang="zh-CN" sz="3200" dirty="0">
                <a:solidFill>
                  <a:srgbClr val="2C89CE"/>
                </a:solidFill>
                <a:latin typeface="Helvetica Neue" panose="02000503000000020004" charset="0"/>
                <a:ea typeface="黑体-简" panose="02000000000000000000" charset="-122"/>
              </a:rPr>
              <a:t>B</a:t>
            </a:r>
            <a:endParaRPr lang="en-US" altLang="zh-CN" sz="3200" dirty="0">
              <a:solidFill>
                <a:srgbClr val="2C89CE"/>
              </a:solidFill>
              <a:latin typeface="Helvetica Neue" panose="02000503000000020004" charset="0"/>
              <a:ea typeface="黑体-简" panose="02000000000000000000" charset="-122"/>
            </a:endParaRPr>
          </a:p>
        </p:txBody>
      </p:sp>
      <p:cxnSp>
        <p:nvCxnSpPr>
          <p:cNvPr id="43" name="直接连接符 42"/>
          <p:cNvCxnSpPr/>
          <p:nvPr>
            <p:custDataLst>
              <p:tags r:id="rId9"/>
            </p:custDataLst>
          </p:nvPr>
        </p:nvCxnSpPr>
        <p:spPr>
          <a:xfrm>
            <a:off x="12484735" y="8837930"/>
            <a:ext cx="1711325" cy="0"/>
          </a:xfrm>
          <a:prstGeom prst="line">
            <a:avLst/>
          </a:prstGeom>
          <a:noFill/>
          <a:ln w="6350" cap="flat" cmpd="sng" algn="ctr">
            <a:solidFill>
              <a:srgbClr val="2C89CE"/>
            </a:solidFill>
            <a:prstDash val="solid"/>
            <a:miter lim="800000"/>
          </a:ln>
          <a:effectLst/>
        </p:spPr>
      </p:cxnSp>
      <p:cxnSp>
        <p:nvCxnSpPr>
          <p:cNvPr id="44" name="直接连接符 43"/>
          <p:cNvCxnSpPr/>
          <p:nvPr>
            <p:custDataLst>
              <p:tags r:id="rId10"/>
            </p:custDataLst>
          </p:nvPr>
        </p:nvCxnSpPr>
        <p:spPr>
          <a:xfrm>
            <a:off x="9909810" y="8837930"/>
            <a:ext cx="1711325" cy="0"/>
          </a:xfrm>
          <a:prstGeom prst="line">
            <a:avLst/>
          </a:prstGeom>
          <a:noFill/>
          <a:ln w="6350" cap="flat" cmpd="sng" algn="ctr">
            <a:solidFill>
              <a:srgbClr val="2C89CE"/>
            </a:solidFill>
            <a:prstDash val="solid"/>
            <a:miter lim="800000"/>
          </a:ln>
          <a:effectLst/>
        </p:spPr>
      </p:cxnSp>
      <p:sp>
        <p:nvSpPr>
          <p:cNvPr id="46" name="矩形 45"/>
          <p:cNvSpPr/>
          <p:nvPr>
            <p:custDataLst>
              <p:tags r:id="rId11"/>
            </p:custDataLst>
          </p:nvPr>
        </p:nvSpPr>
        <p:spPr>
          <a:xfrm>
            <a:off x="17413605" y="4372610"/>
            <a:ext cx="4285615" cy="4278630"/>
          </a:xfrm>
          <a:prstGeom prst="rect">
            <a:avLst/>
          </a:prstGeom>
        </p:spPr>
        <p:style>
          <a:lnRef idx="0">
            <a:srgbClr val="FFFFFF"/>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normAutofit/>
          </a:bodyPr>
          <a:lstStyle/>
          <a:p>
            <a:pPr algn="ctr">
              <a:lnSpc>
                <a:spcPct val="150000"/>
              </a:lnSpc>
            </a:pPr>
            <a:endParaRPr lang="zh-CN" altLang="en-US" sz="3200" dirty="0">
              <a:solidFill>
                <a:sysClr val="window" lastClr="FFFFFF"/>
              </a:solidFill>
              <a:latin typeface="Arial" panose="020B0604020202090204" pitchFamily="34" charset="0"/>
              <a:ea typeface="微软雅黑" charset="0"/>
            </a:endParaRPr>
          </a:p>
        </p:txBody>
      </p:sp>
      <p:sp>
        <p:nvSpPr>
          <p:cNvPr id="47" name="任意多边形 46"/>
          <p:cNvSpPr/>
          <p:nvPr>
            <p:custDataLst>
              <p:tags r:id="rId12"/>
            </p:custDataLst>
          </p:nvPr>
        </p:nvSpPr>
        <p:spPr>
          <a:xfrm>
            <a:off x="17413605" y="8450580"/>
            <a:ext cx="4285615" cy="774065"/>
          </a:xfrm>
          <a:custGeom>
            <a:avLst/>
            <a:gdLst>
              <a:gd name="connsiteX0" fmla="*/ 98425 w 1803400"/>
              <a:gd name="connsiteY0" fmla="*/ 0 h 325721"/>
              <a:gd name="connsiteX1" fmla="*/ 148430 w 1803400"/>
              <a:gd name="connsiteY1" fmla="*/ 86217 h 325721"/>
              <a:gd name="connsiteX2" fmla="*/ 198437 w 1803400"/>
              <a:gd name="connsiteY2" fmla="*/ 0 h 325721"/>
              <a:gd name="connsiteX3" fmla="*/ 248442 w 1803400"/>
              <a:gd name="connsiteY3" fmla="*/ 86217 h 325721"/>
              <a:gd name="connsiteX4" fmla="*/ 298449 w 1803400"/>
              <a:gd name="connsiteY4" fmla="*/ 0 h 325721"/>
              <a:gd name="connsiteX5" fmla="*/ 348454 w 1803400"/>
              <a:gd name="connsiteY5" fmla="*/ 86217 h 325721"/>
              <a:gd name="connsiteX6" fmla="*/ 398461 w 1803400"/>
              <a:gd name="connsiteY6" fmla="*/ 0 h 325721"/>
              <a:gd name="connsiteX7" fmla="*/ 448466 w 1803400"/>
              <a:gd name="connsiteY7" fmla="*/ 86217 h 325721"/>
              <a:gd name="connsiteX8" fmla="*/ 498473 w 1803400"/>
              <a:gd name="connsiteY8" fmla="*/ 0 h 325721"/>
              <a:gd name="connsiteX9" fmla="*/ 548478 w 1803400"/>
              <a:gd name="connsiteY9" fmla="*/ 86217 h 325721"/>
              <a:gd name="connsiteX10" fmla="*/ 598485 w 1803400"/>
              <a:gd name="connsiteY10" fmla="*/ 0 h 325721"/>
              <a:gd name="connsiteX11" fmla="*/ 648490 w 1803400"/>
              <a:gd name="connsiteY11" fmla="*/ 86217 h 325721"/>
              <a:gd name="connsiteX12" fmla="*/ 698497 w 1803400"/>
              <a:gd name="connsiteY12" fmla="*/ 0 h 325721"/>
              <a:gd name="connsiteX13" fmla="*/ 748502 w 1803400"/>
              <a:gd name="connsiteY13" fmla="*/ 86217 h 325721"/>
              <a:gd name="connsiteX14" fmla="*/ 798509 w 1803400"/>
              <a:gd name="connsiteY14" fmla="*/ 0 h 325721"/>
              <a:gd name="connsiteX15" fmla="*/ 848514 w 1803400"/>
              <a:gd name="connsiteY15" fmla="*/ 86217 h 325721"/>
              <a:gd name="connsiteX16" fmla="*/ 898521 w 1803400"/>
              <a:gd name="connsiteY16" fmla="*/ 0 h 325721"/>
              <a:gd name="connsiteX17" fmla="*/ 948526 w 1803400"/>
              <a:gd name="connsiteY17" fmla="*/ 86217 h 325721"/>
              <a:gd name="connsiteX18" fmla="*/ 998533 w 1803400"/>
              <a:gd name="connsiteY18" fmla="*/ 0 h 325721"/>
              <a:gd name="connsiteX19" fmla="*/ 1048538 w 1803400"/>
              <a:gd name="connsiteY19" fmla="*/ 86217 h 325721"/>
              <a:gd name="connsiteX20" fmla="*/ 1098545 w 1803400"/>
              <a:gd name="connsiteY20" fmla="*/ 0 h 325721"/>
              <a:gd name="connsiteX21" fmla="*/ 1148550 w 1803400"/>
              <a:gd name="connsiteY21" fmla="*/ 86217 h 325721"/>
              <a:gd name="connsiteX22" fmla="*/ 1198557 w 1803400"/>
              <a:gd name="connsiteY22" fmla="*/ 0 h 325721"/>
              <a:gd name="connsiteX23" fmla="*/ 1248562 w 1803400"/>
              <a:gd name="connsiteY23" fmla="*/ 86217 h 325721"/>
              <a:gd name="connsiteX24" fmla="*/ 1298569 w 1803400"/>
              <a:gd name="connsiteY24" fmla="*/ 0 h 325721"/>
              <a:gd name="connsiteX25" fmla="*/ 1348574 w 1803400"/>
              <a:gd name="connsiteY25" fmla="*/ 86217 h 325721"/>
              <a:gd name="connsiteX26" fmla="*/ 1398581 w 1803400"/>
              <a:gd name="connsiteY26" fmla="*/ 0 h 325721"/>
              <a:gd name="connsiteX27" fmla="*/ 1448586 w 1803400"/>
              <a:gd name="connsiteY27" fmla="*/ 86217 h 325721"/>
              <a:gd name="connsiteX28" fmla="*/ 1498593 w 1803400"/>
              <a:gd name="connsiteY28" fmla="*/ 0 h 325721"/>
              <a:gd name="connsiteX29" fmla="*/ 1548598 w 1803400"/>
              <a:gd name="connsiteY29" fmla="*/ 86217 h 325721"/>
              <a:gd name="connsiteX30" fmla="*/ 1598605 w 1803400"/>
              <a:gd name="connsiteY30" fmla="*/ 0 h 325721"/>
              <a:gd name="connsiteX31" fmla="*/ 1648610 w 1803400"/>
              <a:gd name="connsiteY31" fmla="*/ 86217 h 325721"/>
              <a:gd name="connsiteX32" fmla="*/ 1698617 w 1803400"/>
              <a:gd name="connsiteY32" fmla="*/ 0 h 325721"/>
              <a:gd name="connsiteX33" fmla="*/ 1748622 w 1803400"/>
              <a:gd name="connsiteY33" fmla="*/ 86217 h 325721"/>
              <a:gd name="connsiteX34" fmla="*/ 1798629 w 1803400"/>
              <a:gd name="connsiteY34" fmla="*/ 0 h 325721"/>
              <a:gd name="connsiteX35" fmla="*/ 1803400 w 1803400"/>
              <a:gd name="connsiteY35" fmla="*/ 8226 h 325721"/>
              <a:gd name="connsiteX36" fmla="*/ 1803400 w 1803400"/>
              <a:gd name="connsiteY36" fmla="*/ 89994 h 325721"/>
              <a:gd name="connsiteX37" fmla="*/ 1803400 w 1803400"/>
              <a:gd name="connsiteY37" fmla="*/ 325721 h 325721"/>
              <a:gd name="connsiteX38" fmla="*/ 0 w 1803400"/>
              <a:gd name="connsiteY38" fmla="*/ 325721 h 325721"/>
              <a:gd name="connsiteX39" fmla="*/ 0 w 1803400"/>
              <a:gd name="connsiteY39" fmla="*/ 89994 h 325721"/>
              <a:gd name="connsiteX40" fmla="*/ 0 w 1803400"/>
              <a:gd name="connsiteY40" fmla="*/ 2736 h 325721"/>
              <a:gd name="connsiteX41" fmla="*/ 48418 w 1803400"/>
              <a:gd name="connsiteY41" fmla="*/ 86217 h 32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03400" h="325721">
                <a:moveTo>
                  <a:pt x="98425" y="0"/>
                </a:moveTo>
                <a:lnTo>
                  <a:pt x="148430" y="86217"/>
                </a:lnTo>
                <a:lnTo>
                  <a:pt x="198437" y="0"/>
                </a:lnTo>
                <a:lnTo>
                  <a:pt x="248442" y="86217"/>
                </a:lnTo>
                <a:lnTo>
                  <a:pt x="298449" y="0"/>
                </a:lnTo>
                <a:lnTo>
                  <a:pt x="348454" y="86217"/>
                </a:lnTo>
                <a:lnTo>
                  <a:pt x="398461" y="0"/>
                </a:lnTo>
                <a:lnTo>
                  <a:pt x="448466" y="86217"/>
                </a:lnTo>
                <a:lnTo>
                  <a:pt x="498473" y="0"/>
                </a:lnTo>
                <a:lnTo>
                  <a:pt x="548478" y="86217"/>
                </a:lnTo>
                <a:lnTo>
                  <a:pt x="598485" y="0"/>
                </a:lnTo>
                <a:lnTo>
                  <a:pt x="648490" y="86217"/>
                </a:lnTo>
                <a:lnTo>
                  <a:pt x="698497" y="0"/>
                </a:lnTo>
                <a:lnTo>
                  <a:pt x="748502" y="86217"/>
                </a:lnTo>
                <a:lnTo>
                  <a:pt x="798509" y="0"/>
                </a:lnTo>
                <a:lnTo>
                  <a:pt x="848514" y="86217"/>
                </a:lnTo>
                <a:lnTo>
                  <a:pt x="898521" y="0"/>
                </a:lnTo>
                <a:lnTo>
                  <a:pt x="948526" y="86217"/>
                </a:lnTo>
                <a:lnTo>
                  <a:pt x="998533" y="0"/>
                </a:lnTo>
                <a:lnTo>
                  <a:pt x="1048538" y="86217"/>
                </a:lnTo>
                <a:lnTo>
                  <a:pt x="1098545" y="0"/>
                </a:lnTo>
                <a:lnTo>
                  <a:pt x="1148550" y="86217"/>
                </a:lnTo>
                <a:lnTo>
                  <a:pt x="1198557" y="0"/>
                </a:lnTo>
                <a:lnTo>
                  <a:pt x="1248562" y="86217"/>
                </a:lnTo>
                <a:lnTo>
                  <a:pt x="1298569" y="0"/>
                </a:lnTo>
                <a:lnTo>
                  <a:pt x="1348574" y="86217"/>
                </a:lnTo>
                <a:lnTo>
                  <a:pt x="1398581" y="0"/>
                </a:lnTo>
                <a:lnTo>
                  <a:pt x="1448586" y="86217"/>
                </a:lnTo>
                <a:lnTo>
                  <a:pt x="1498593" y="0"/>
                </a:lnTo>
                <a:lnTo>
                  <a:pt x="1548598" y="86217"/>
                </a:lnTo>
                <a:lnTo>
                  <a:pt x="1598605" y="0"/>
                </a:lnTo>
                <a:lnTo>
                  <a:pt x="1648610" y="86217"/>
                </a:lnTo>
                <a:lnTo>
                  <a:pt x="1698617" y="0"/>
                </a:lnTo>
                <a:lnTo>
                  <a:pt x="1748622" y="86217"/>
                </a:lnTo>
                <a:lnTo>
                  <a:pt x="1798629" y="0"/>
                </a:lnTo>
                <a:lnTo>
                  <a:pt x="1803400" y="8226"/>
                </a:lnTo>
                <a:lnTo>
                  <a:pt x="1803400" y="89994"/>
                </a:lnTo>
                <a:lnTo>
                  <a:pt x="1803400" y="325721"/>
                </a:lnTo>
                <a:lnTo>
                  <a:pt x="0" y="325721"/>
                </a:lnTo>
                <a:lnTo>
                  <a:pt x="0" y="89994"/>
                </a:lnTo>
                <a:lnTo>
                  <a:pt x="0" y="2736"/>
                </a:lnTo>
                <a:lnTo>
                  <a:pt x="48418" y="86217"/>
                </a:lnTo>
                <a:close/>
              </a:path>
            </a:pathLst>
          </a:custGeom>
          <a:solidFill>
            <a:srgbClr val="2C89CE">
              <a:lumMod val="20000"/>
              <a:lumOff val="80000"/>
            </a:srgbClr>
          </a:solidFill>
          <a:ln w="12700" cap="flat" cmpd="sng" algn="ctr">
            <a:noFill/>
            <a:prstDash val="solid"/>
            <a:miter lim="800000"/>
          </a:ln>
          <a:effectLst/>
        </p:spPr>
        <p:txBody>
          <a:bodyPr rtlCol="0" anchor="ctr">
            <a:normAutofit lnSpcReduction="10000"/>
          </a:bodyPr>
          <a:lstStyle/>
          <a:p>
            <a:pPr algn="ctr"/>
            <a:r>
              <a:rPr lang="en-US" altLang="zh-CN" sz="3200" dirty="0">
                <a:solidFill>
                  <a:srgbClr val="2C89CE"/>
                </a:solidFill>
                <a:latin typeface="Helvetica Neue" panose="02000503000000020004" charset="0"/>
                <a:ea typeface="黑体-简" panose="02000000000000000000" charset="-122"/>
              </a:rPr>
              <a:t>C</a:t>
            </a:r>
            <a:endParaRPr lang="en-US" altLang="zh-CN" sz="3200" dirty="0">
              <a:solidFill>
                <a:srgbClr val="2C89CE"/>
              </a:solidFill>
              <a:latin typeface="Helvetica Neue" panose="02000503000000020004" charset="0"/>
              <a:ea typeface="黑体-简" panose="02000000000000000000" charset="-122"/>
            </a:endParaRPr>
          </a:p>
        </p:txBody>
      </p:sp>
      <p:cxnSp>
        <p:nvCxnSpPr>
          <p:cNvPr id="48" name="直接连接符 47"/>
          <p:cNvCxnSpPr/>
          <p:nvPr>
            <p:custDataLst>
              <p:tags r:id="rId13"/>
            </p:custDataLst>
          </p:nvPr>
        </p:nvCxnSpPr>
        <p:spPr>
          <a:xfrm>
            <a:off x="19988530" y="8837930"/>
            <a:ext cx="1711325" cy="0"/>
          </a:xfrm>
          <a:prstGeom prst="line">
            <a:avLst/>
          </a:prstGeom>
          <a:noFill/>
          <a:ln w="6350" cap="flat" cmpd="sng" algn="ctr">
            <a:solidFill>
              <a:srgbClr val="2C89CE"/>
            </a:solidFill>
            <a:prstDash val="solid"/>
            <a:miter lim="800000"/>
          </a:ln>
          <a:effectLst/>
        </p:spPr>
      </p:cxnSp>
      <p:cxnSp>
        <p:nvCxnSpPr>
          <p:cNvPr id="49" name="直接连接符 48"/>
          <p:cNvCxnSpPr/>
          <p:nvPr>
            <p:custDataLst>
              <p:tags r:id="rId14"/>
            </p:custDataLst>
          </p:nvPr>
        </p:nvCxnSpPr>
        <p:spPr>
          <a:xfrm>
            <a:off x="17413605" y="8837930"/>
            <a:ext cx="1711325" cy="0"/>
          </a:xfrm>
          <a:prstGeom prst="line">
            <a:avLst/>
          </a:prstGeom>
          <a:noFill/>
          <a:ln w="6350" cap="flat" cmpd="sng" algn="ctr">
            <a:solidFill>
              <a:srgbClr val="2C89CE"/>
            </a:solidFill>
            <a:prstDash val="solid"/>
            <a:miter lim="800000"/>
          </a:ln>
          <a:effectLst/>
        </p:spPr>
      </p:cxnSp>
      <p:sp>
        <p:nvSpPr>
          <p:cNvPr id="18" name="文本框 17"/>
          <p:cNvSpPr txBox="1"/>
          <p:nvPr>
            <p:custDataLst>
              <p:tags r:id="rId15"/>
            </p:custDataLst>
          </p:nvPr>
        </p:nvSpPr>
        <p:spPr>
          <a:xfrm>
            <a:off x="2392410" y="5831692"/>
            <a:ext cx="4280348" cy="2284424"/>
          </a:xfrm>
          <a:prstGeom prst="rect">
            <a:avLst/>
          </a:prstGeom>
          <a:noFill/>
        </p:spPr>
        <p:txBody>
          <a:bodyPr wrap="square" rtlCol="0">
            <a:noAutofit/>
          </a:bodyPr>
          <a:lstStyle/>
          <a:p>
            <a:pPr algn="ctr">
              <a:lnSpc>
                <a:spcPct val="120000"/>
              </a:lnSpc>
            </a:pPr>
            <a:r>
              <a:rPr lang="zh-CN" altLang="en-US" sz="3600" spc="150">
                <a:solidFill>
                  <a:sysClr val="window" lastClr="FFFFFF"/>
                </a:solidFill>
                <a:latin typeface="Helvetica Neue" panose="02000503000000020004" charset="0"/>
                <a:ea typeface="黑体-简" panose="02000000000000000000" charset="-122"/>
              </a:rPr>
              <a:t>数据来源的多元性</a:t>
            </a:r>
            <a:endParaRPr lang="zh-CN" altLang="en-US" sz="3600" spc="150">
              <a:solidFill>
                <a:sysClr val="window" lastClr="FFFFFF"/>
              </a:solidFill>
              <a:latin typeface="Helvetica Neue" panose="02000503000000020004" charset="0"/>
              <a:ea typeface="黑体-简" panose="02000000000000000000" charset="-122"/>
            </a:endParaRPr>
          </a:p>
        </p:txBody>
      </p:sp>
      <p:sp>
        <p:nvSpPr>
          <p:cNvPr id="19" name="文本框 18"/>
          <p:cNvSpPr txBox="1"/>
          <p:nvPr>
            <p:custDataLst>
              <p:tags r:id="rId16"/>
            </p:custDataLst>
          </p:nvPr>
        </p:nvSpPr>
        <p:spPr>
          <a:xfrm>
            <a:off x="9896195" y="5831692"/>
            <a:ext cx="4280348" cy="2284424"/>
          </a:xfrm>
          <a:prstGeom prst="rect">
            <a:avLst/>
          </a:prstGeom>
          <a:noFill/>
        </p:spPr>
        <p:txBody>
          <a:bodyPr wrap="square" rtlCol="0">
            <a:noAutofit/>
          </a:bodyPr>
          <a:lstStyle/>
          <a:p>
            <a:pPr algn="ctr">
              <a:lnSpc>
                <a:spcPct val="120000"/>
              </a:lnSpc>
            </a:pPr>
            <a:r>
              <a:rPr lang="zh-CN" altLang="en-US" sz="3600" spc="150">
                <a:solidFill>
                  <a:sysClr val="window" lastClr="FFFFFF"/>
                </a:solidFill>
                <a:latin typeface="Helvetica Neue" panose="02000503000000020004" charset="0"/>
                <a:ea typeface="黑体-简" panose="02000000000000000000" charset="-122"/>
              </a:rPr>
              <a:t>大数据的数据量级</a:t>
            </a:r>
            <a:endParaRPr lang="zh-CN" altLang="en-US" sz="3600" spc="150">
              <a:solidFill>
                <a:sysClr val="window" lastClr="FFFFFF"/>
              </a:solidFill>
              <a:latin typeface="Helvetica Neue" panose="02000503000000020004" charset="0"/>
              <a:ea typeface="黑体-简" panose="02000000000000000000" charset="-122"/>
            </a:endParaRPr>
          </a:p>
        </p:txBody>
      </p:sp>
      <p:sp>
        <p:nvSpPr>
          <p:cNvPr id="20" name="文本框 19"/>
          <p:cNvSpPr txBox="1"/>
          <p:nvPr>
            <p:custDataLst>
              <p:tags r:id="rId17"/>
            </p:custDataLst>
          </p:nvPr>
        </p:nvSpPr>
        <p:spPr>
          <a:xfrm>
            <a:off x="17399980" y="5831692"/>
            <a:ext cx="4280348" cy="2284424"/>
          </a:xfrm>
          <a:prstGeom prst="rect">
            <a:avLst/>
          </a:prstGeom>
          <a:noFill/>
        </p:spPr>
        <p:txBody>
          <a:bodyPr wrap="square" rtlCol="0">
            <a:noAutofit/>
          </a:bodyPr>
          <a:lstStyle/>
          <a:p>
            <a:pPr algn="ctr">
              <a:lnSpc>
                <a:spcPct val="120000"/>
              </a:lnSpc>
            </a:pPr>
            <a:r>
              <a:rPr lang="zh-CN" altLang="en-US" sz="3600" spc="150">
                <a:solidFill>
                  <a:sysClr val="window" lastClr="FFFFFF"/>
                </a:solidFill>
                <a:latin typeface="Helvetica Neue" panose="02000503000000020004" charset="0"/>
                <a:ea typeface="黑体-简" panose="02000000000000000000" charset="-122"/>
              </a:rPr>
              <a:t>数据的变化</a:t>
            </a:r>
            <a:endParaRPr lang="zh-CN" altLang="en-US" sz="3600" spc="150">
              <a:solidFill>
                <a:sysClr val="window" lastClr="FFFFFF"/>
              </a:solidFill>
              <a:latin typeface="Helvetica Neue" panose="02000503000000020004" charset="0"/>
              <a:ea typeface="黑体-简" panose="02000000000000000000" charset="-122"/>
            </a:endParaRPr>
          </a:p>
        </p:txBody>
      </p:sp>
      <p:sp>
        <p:nvSpPr>
          <p:cNvPr id="21" name="文本框 50"/>
          <p:cNvSpPr txBox="1"/>
          <p:nvPr>
            <p:custDataLst>
              <p:tags r:id="rId18"/>
            </p:custDataLst>
          </p:nvPr>
        </p:nvSpPr>
        <p:spPr>
          <a:xfrm>
            <a:off x="9014264" y="2133566"/>
            <a:ext cx="6354203" cy="646331"/>
          </a:xfrm>
          <a:prstGeom prst="rect">
            <a:avLst/>
          </a:prstGeom>
          <a:noFill/>
        </p:spPr>
        <p:txBody>
          <a:bodyPr wrap="square" rtlCol="0" anchor="ctr">
            <a:noAutofit/>
          </a:bodyPr>
          <a:lstStyle>
            <a:defPPr>
              <a:defRPr lang="zh-CN"/>
            </a:defPPr>
            <a:lvl1pPr marL="0" algn="l" defTabSz="914400" rtl="0" eaLnBrk="1" latinLnBrk="0" hangingPunct="1">
              <a:defRPr sz="1800" kern="1200">
                <a:solidFill>
                  <a:srgbClr val="5F5F5F"/>
                </a:solidFill>
                <a:latin typeface="Arial" panose="020B0604020202090204" pitchFamily="34" charset="0"/>
                <a:ea typeface="微软雅黑" charset="-122"/>
                <a:cs typeface="+mn-ea"/>
              </a:defRPr>
            </a:lvl1pPr>
            <a:lvl2pPr marL="457200" algn="l" defTabSz="914400" rtl="0" eaLnBrk="1" latinLnBrk="0" hangingPunct="1">
              <a:defRPr sz="1800" kern="1200">
                <a:solidFill>
                  <a:srgbClr val="5F5F5F"/>
                </a:solidFill>
                <a:latin typeface="Arial" panose="020B0604020202090204" pitchFamily="34" charset="0"/>
                <a:ea typeface="微软雅黑" charset="-122"/>
                <a:cs typeface="+mn-ea"/>
              </a:defRPr>
            </a:lvl2pPr>
            <a:lvl3pPr marL="914400" algn="l" defTabSz="914400" rtl="0" eaLnBrk="1" latinLnBrk="0" hangingPunct="1">
              <a:defRPr sz="1800" kern="1200">
                <a:solidFill>
                  <a:srgbClr val="5F5F5F"/>
                </a:solidFill>
                <a:latin typeface="Arial" panose="020B0604020202090204" pitchFamily="34" charset="0"/>
                <a:ea typeface="微软雅黑" charset="-122"/>
                <a:cs typeface="+mn-ea"/>
              </a:defRPr>
            </a:lvl3pPr>
            <a:lvl4pPr marL="1371600" algn="l" defTabSz="914400" rtl="0" eaLnBrk="1" latinLnBrk="0" hangingPunct="1">
              <a:defRPr sz="1800" kern="1200">
                <a:solidFill>
                  <a:srgbClr val="5F5F5F"/>
                </a:solidFill>
                <a:latin typeface="Arial" panose="020B0604020202090204" pitchFamily="34" charset="0"/>
                <a:ea typeface="微软雅黑" charset="-122"/>
                <a:cs typeface="+mn-ea"/>
              </a:defRPr>
            </a:lvl4pPr>
            <a:lvl5pPr marL="1828800" algn="l" defTabSz="914400" rtl="0" eaLnBrk="1" latinLnBrk="0" hangingPunct="1">
              <a:defRPr sz="1800" kern="1200">
                <a:solidFill>
                  <a:srgbClr val="5F5F5F"/>
                </a:solidFill>
                <a:latin typeface="Arial" panose="020B0604020202090204" pitchFamily="34" charset="0"/>
                <a:ea typeface="微软雅黑" charset="-122"/>
                <a:cs typeface="+mn-ea"/>
              </a:defRPr>
            </a:lvl5pPr>
            <a:lvl6pPr marL="2286000" algn="l" defTabSz="914400" rtl="0" eaLnBrk="1" latinLnBrk="0" hangingPunct="1">
              <a:defRPr sz="1800" kern="1200">
                <a:solidFill>
                  <a:srgbClr val="5F5F5F"/>
                </a:solidFill>
                <a:latin typeface="Arial" panose="020B0604020202090204" pitchFamily="34" charset="0"/>
                <a:ea typeface="微软雅黑" charset="-122"/>
                <a:cs typeface="+mn-ea"/>
              </a:defRPr>
            </a:lvl6pPr>
            <a:lvl7pPr marL="2743200" algn="l" defTabSz="914400" rtl="0" eaLnBrk="1" latinLnBrk="0" hangingPunct="1">
              <a:defRPr sz="1800" kern="1200">
                <a:solidFill>
                  <a:srgbClr val="5F5F5F"/>
                </a:solidFill>
                <a:latin typeface="Arial" panose="020B0604020202090204" pitchFamily="34" charset="0"/>
                <a:ea typeface="微软雅黑" charset="-122"/>
                <a:cs typeface="+mn-ea"/>
              </a:defRPr>
            </a:lvl7pPr>
            <a:lvl8pPr marL="3200400" algn="l" defTabSz="914400" rtl="0" eaLnBrk="1" latinLnBrk="0" hangingPunct="1">
              <a:defRPr sz="1800" kern="1200">
                <a:solidFill>
                  <a:srgbClr val="5F5F5F"/>
                </a:solidFill>
                <a:latin typeface="Arial" panose="020B0604020202090204" pitchFamily="34" charset="0"/>
                <a:ea typeface="微软雅黑" charset="-122"/>
                <a:cs typeface="+mn-ea"/>
              </a:defRPr>
            </a:lvl8pPr>
            <a:lvl9pPr marL="3657600" algn="l" defTabSz="914400" rtl="0" eaLnBrk="1" latinLnBrk="0" hangingPunct="1">
              <a:defRPr sz="1800" kern="1200">
                <a:solidFill>
                  <a:srgbClr val="5F5F5F"/>
                </a:solidFill>
                <a:latin typeface="Arial" panose="020B0604020202090204" pitchFamily="34" charset="0"/>
                <a:ea typeface="微软雅黑" charset="-122"/>
                <a:cs typeface="+mn-ea"/>
              </a:defRPr>
            </a:lvl9pPr>
          </a:lstStyle>
          <a:p>
            <a:pPr algn="ctr">
              <a:lnSpc>
                <a:spcPct val="120000"/>
              </a:lnSpc>
            </a:pPr>
            <a:r>
              <a:rPr lang="zh-CN" altLang="en-US" sz="5400" b="1" spc="300" dirty="0">
                <a:latin typeface="Helvetica Neue" panose="02000503000000020004" charset="0"/>
                <a:ea typeface="黑体-简" panose="02000000000000000000" charset="-122"/>
              </a:rPr>
              <a:t>数据可视化挑战</a:t>
            </a:r>
            <a:endParaRPr lang="zh-CN" altLang="en-US" sz="5400" b="1" spc="300" dirty="0">
              <a:latin typeface="Helvetica Neue" panose="02000503000000020004" charset="0"/>
              <a:ea typeface="黑体-简" panose="02000000000000000000" charset="-122"/>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Dataease 快速安装与在线文档"/>
          <p:cNvSpPr txBox="1"/>
          <p:nvPr/>
        </p:nvSpPr>
        <p:spPr>
          <a:xfrm>
            <a:off x="3602990"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b="0" dirty="0" err="1">
                <a:latin typeface="Helvetica Neue" panose="02000503000000020004" charset="0"/>
                <a:ea typeface="黑体-简" panose="02000000000000000000" charset="-122"/>
              </a:rPr>
              <a:t>数据可视化</a:t>
            </a:r>
            <a:r>
              <a:rPr lang="zh-CN" b="0" dirty="0">
                <a:latin typeface="Helvetica Neue" panose="02000503000000020004" charset="0"/>
                <a:ea typeface="黑体-简" panose="02000000000000000000" charset="-122"/>
              </a:rPr>
              <a:t>基础</a:t>
            </a:r>
            <a:endParaRPr lang="zh-CN" b="0" dirty="0">
              <a:latin typeface="Helvetica Neue" panose="02000503000000020004" charset="0"/>
              <a:ea typeface="黑体-简" panose="02000000000000000000" charset="-122"/>
            </a:endParaRPr>
          </a:p>
        </p:txBody>
      </p:sp>
      <p:sp>
        <p:nvSpPr>
          <p:cNvPr id="208" name="1"/>
          <p:cNvSpPr/>
          <p:nvPr/>
        </p:nvSpPr>
        <p:spPr>
          <a:xfrm>
            <a:off x="1219835"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1</a:t>
            </a:r>
            <a:endParaRPr sz="8300"/>
          </a:p>
        </p:txBody>
      </p:sp>
      <p:sp>
        <p:nvSpPr>
          <p:cNvPr id="209" name="线条"/>
          <p:cNvSpPr/>
          <p:nvPr/>
        </p:nvSpPr>
        <p:spPr>
          <a:xfrm>
            <a:off x="3593465"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5" name="DataEase 功能架构介绍"/>
          <p:cNvSpPr txBox="1"/>
          <p:nvPr/>
        </p:nvSpPr>
        <p:spPr>
          <a:xfrm>
            <a:off x="3604895"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可视化图表类型</a:t>
            </a:r>
            <a:endParaRPr lang="zh-CN" b="0" dirty="0">
              <a:latin typeface="Helvetica Neue" panose="02000503000000020004" charset="0"/>
              <a:ea typeface="黑体-简" panose="02000000000000000000" charset="-122"/>
            </a:endParaRPr>
          </a:p>
        </p:txBody>
      </p:sp>
      <p:sp>
        <p:nvSpPr>
          <p:cNvPr id="210" name="2"/>
          <p:cNvSpPr/>
          <p:nvPr/>
        </p:nvSpPr>
        <p:spPr>
          <a:xfrm>
            <a:off x="1219835"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2</a:t>
            </a:r>
            <a:endParaRPr sz="8300"/>
          </a:p>
        </p:txBody>
      </p:sp>
      <p:sp>
        <p:nvSpPr>
          <p:cNvPr id="213" name="线条"/>
          <p:cNvSpPr/>
          <p:nvPr/>
        </p:nvSpPr>
        <p:spPr>
          <a:xfrm>
            <a:off x="3604895"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6" name="DataEase 数据分析与仪表板制作实战"/>
          <p:cNvSpPr txBox="1"/>
          <p:nvPr/>
        </p:nvSpPr>
        <p:spPr>
          <a:xfrm>
            <a:off x="3641725"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数据可视化的特点</a:t>
            </a:r>
            <a:endParaRPr lang="zh-CN" b="0" dirty="0">
              <a:latin typeface="Helvetica Neue" panose="02000503000000020004" charset="0"/>
              <a:ea typeface="黑体-简" panose="02000000000000000000" charset="-122"/>
            </a:endParaRPr>
          </a:p>
        </p:txBody>
      </p:sp>
      <p:sp>
        <p:nvSpPr>
          <p:cNvPr id="211" name="3"/>
          <p:cNvSpPr/>
          <p:nvPr/>
        </p:nvSpPr>
        <p:spPr>
          <a:xfrm>
            <a:off x="1257300"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3</a:t>
            </a:r>
            <a:endParaRPr sz="8300"/>
          </a:p>
        </p:txBody>
      </p:sp>
      <p:sp>
        <p:nvSpPr>
          <p:cNvPr id="214" name="线条"/>
          <p:cNvSpPr/>
          <p:nvPr/>
        </p:nvSpPr>
        <p:spPr>
          <a:xfrm>
            <a:off x="3641725"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7" name="DataEase 数据分析与仪表板制作实战"/>
          <p:cNvSpPr txBox="1"/>
          <p:nvPr/>
        </p:nvSpPr>
        <p:spPr>
          <a:xfrm>
            <a:off x="3641725"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数据可视化的挑战</a:t>
            </a:r>
            <a:endParaRPr lang="zh-CN" b="0" dirty="0">
              <a:latin typeface="Helvetica Neue" panose="02000503000000020004" charset="0"/>
              <a:ea typeface="黑体-简" panose="02000000000000000000" charset="-122"/>
            </a:endParaRPr>
          </a:p>
        </p:txBody>
      </p:sp>
      <p:sp>
        <p:nvSpPr>
          <p:cNvPr id="212" name="4"/>
          <p:cNvSpPr/>
          <p:nvPr/>
        </p:nvSpPr>
        <p:spPr>
          <a:xfrm>
            <a:off x="1257300"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latin typeface="Trebuchet MS Bold" panose="020B0703020202090204" charset="0"/>
                <a:cs typeface="Trebuchet MS Bold" panose="020B0703020202090204" charset="0"/>
              </a:rPr>
              <a:t>4</a:t>
            </a:r>
            <a:endParaRPr sz="8300">
              <a:latin typeface="Trebuchet MS Bold" panose="020B0703020202090204" charset="0"/>
              <a:cs typeface="Trebuchet MS Bold" panose="020B0703020202090204" charset="0"/>
            </a:endParaRPr>
          </a:p>
        </p:txBody>
      </p:sp>
      <p:sp>
        <p:nvSpPr>
          <p:cNvPr id="215" name="线条"/>
          <p:cNvSpPr/>
          <p:nvPr/>
        </p:nvSpPr>
        <p:spPr>
          <a:xfrm>
            <a:off x="3641725"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7" name="Dataease 快速安装与在线文档"/>
          <p:cNvSpPr txBox="1"/>
          <p:nvPr>
            <p:custDataLst>
              <p:tags r:id="rId1"/>
            </p:custDataLst>
          </p:nvPr>
        </p:nvSpPr>
        <p:spPr>
          <a:xfrm>
            <a:off x="14580235"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dirty="0">
                <a:latin typeface="Helvetica Neue" panose="02000503000000020004" charset="0"/>
                <a:ea typeface="黑体-简" panose="02000000000000000000" charset="-122"/>
              </a:rPr>
              <a:t>数据分析</a:t>
            </a:r>
            <a:endParaRPr lang="zh-CN" dirty="0">
              <a:latin typeface="Helvetica Neue" panose="02000503000000020004" charset="0"/>
              <a:ea typeface="黑体-简" panose="02000000000000000000" charset="-122"/>
            </a:endParaRPr>
          </a:p>
        </p:txBody>
      </p:sp>
      <p:sp>
        <p:nvSpPr>
          <p:cNvPr id="8" name="1"/>
          <p:cNvSpPr/>
          <p:nvPr>
            <p:custDataLst>
              <p:tags r:id="rId2"/>
            </p:custDataLst>
          </p:nvPr>
        </p:nvSpPr>
        <p:spPr>
          <a:xfrm>
            <a:off x="12197080" y="2063750"/>
            <a:ext cx="1856740" cy="1880235"/>
          </a:xfrm>
          <a:prstGeom prst="diamond">
            <a:avLst/>
          </a:prstGeom>
          <a:solidFill>
            <a:srgbClr val="0A7BE0"/>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300">
                <a:latin typeface="Trebuchet MS Bold" panose="020B0703020202090204" charset="0"/>
                <a:cs typeface="Trebuchet MS Bold" panose="020B0703020202090204" charset="0"/>
              </a:rPr>
              <a:t>5</a:t>
            </a:r>
            <a:endParaRPr lang="en-US" sz="8300">
              <a:latin typeface="Trebuchet MS Bold" panose="020B0703020202090204" charset="0"/>
              <a:cs typeface="Trebuchet MS Bold" panose="020B0703020202090204" charset="0"/>
            </a:endParaRPr>
          </a:p>
        </p:txBody>
      </p:sp>
      <p:sp>
        <p:nvSpPr>
          <p:cNvPr id="9" name="线条"/>
          <p:cNvSpPr/>
          <p:nvPr>
            <p:custDataLst>
              <p:tags r:id="rId3"/>
            </p:custDataLst>
          </p:nvPr>
        </p:nvSpPr>
        <p:spPr>
          <a:xfrm>
            <a:off x="14570710"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1" name="DataEase 功能架构介绍"/>
          <p:cNvSpPr txBox="1"/>
          <p:nvPr>
            <p:custDataLst>
              <p:tags r:id="rId4"/>
            </p:custDataLst>
          </p:nvPr>
        </p:nvSpPr>
        <p:spPr>
          <a:xfrm>
            <a:off x="14582140"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数据可视化工具介绍</a:t>
            </a:r>
            <a:endParaRPr lang="zh-CN" b="0" dirty="0">
              <a:latin typeface="Helvetica Neue" panose="02000503000000020004" charset="0"/>
              <a:ea typeface="黑体-简" panose="02000000000000000000" charset="-122"/>
            </a:endParaRPr>
          </a:p>
        </p:txBody>
      </p:sp>
      <p:sp>
        <p:nvSpPr>
          <p:cNvPr id="12" name="2"/>
          <p:cNvSpPr/>
          <p:nvPr>
            <p:custDataLst>
              <p:tags r:id="rId5"/>
            </p:custDataLst>
          </p:nvPr>
        </p:nvSpPr>
        <p:spPr>
          <a:xfrm>
            <a:off x="12197080"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300">
                <a:latin typeface="Trebuchet MS Bold" panose="020B0703020202090204" charset="0"/>
                <a:cs typeface="Trebuchet MS Bold" panose="020B0703020202090204" charset="0"/>
              </a:rPr>
              <a:t>6</a:t>
            </a:r>
            <a:endParaRPr lang="en-US" sz="8300">
              <a:latin typeface="Trebuchet MS Bold" panose="020B0703020202090204" charset="0"/>
              <a:cs typeface="Trebuchet MS Bold" panose="020B0703020202090204" charset="0"/>
            </a:endParaRPr>
          </a:p>
        </p:txBody>
      </p:sp>
      <p:sp>
        <p:nvSpPr>
          <p:cNvPr id="13" name="线条"/>
          <p:cNvSpPr/>
          <p:nvPr>
            <p:custDataLst>
              <p:tags r:id="rId6"/>
            </p:custDataLst>
          </p:nvPr>
        </p:nvSpPr>
        <p:spPr>
          <a:xfrm>
            <a:off x="14582140"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5" name="DataEase 数据分析与仪表板制作实战"/>
          <p:cNvSpPr txBox="1"/>
          <p:nvPr>
            <p:custDataLst>
              <p:tags r:id="rId7"/>
            </p:custDataLst>
          </p:nvPr>
        </p:nvSpPr>
        <p:spPr>
          <a:xfrm>
            <a:off x="14618970"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数据可视化分析过程</a:t>
            </a:r>
            <a:endParaRPr lang="zh-CN" b="0" dirty="0">
              <a:latin typeface="Helvetica Neue" panose="02000503000000020004" charset="0"/>
              <a:ea typeface="黑体-简" panose="02000000000000000000" charset="-122"/>
            </a:endParaRPr>
          </a:p>
        </p:txBody>
      </p:sp>
      <p:sp>
        <p:nvSpPr>
          <p:cNvPr id="16" name="3"/>
          <p:cNvSpPr/>
          <p:nvPr>
            <p:custDataLst>
              <p:tags r:id="rId8"/>
            </p:custDataLst>
          </p:nvPr>
        </p:nvSpPr>
        <p:spPr>
          <a:xfrm>
            <a:off x="12234545"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300">
                <a:latin typeface="Trebuchet MS Bold" panose="020B0703020202090204" charset="0"/>
                <a:cs typeface="Trebuchet MS Bold" panose="020B0703020202090204" charset="0"/>
              </a:rPr>
              <a:t>7</a:t>
            </a:r>
            <a:endParaRPr lang="en-US" sz="8300">
              <a:latin typeface="Trebuchet MS Bold" panose="020B0703020202090204" charset="0"/>
              <a:cs typeface="Trebuchet MS Bold" panose="020B0703020202090204" charset="0"/>
            </a:endParaRPr>
          </a:p>
        </p:txBody>
      </p:sp>
      <p:sp>
        <p:nvSpPr>
          <p:cNvPr id="17" name="线条"/>
          <p:cNvSpPr/>
          <p:nvPr>
            <p:custDataLst>
              <p:tags r:id="rId9"/>
            </p:custDataLst>
          </p:nvPr>
        </p:nvSpPr>
        <p:spPr>
          <a:xfrm>
            <a:off x="14618970"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9" name="DataEase 数据分析与仪表板制作实战"/>
          <p:cNvSpPr txBox="1"/>
          <p:nvPr>
            <p:custDataLst>
              <p:tags r:id="rId10"/>
            </p:custDataLst>
          </p:nvPr>
        </p:nvSpPr>
        <p:spPr>
          <a:xfrm>
            <a:off x="14618970"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实验一</a:t>
            </a:r>
            <a:endParaRPr lang="zh-CN" b="0" dirty="0">
              <a:latin typeface="Helvetica Neue" panose="02000503000000020004" charset="0"/>
              <a:ea typeface="黑体-简" panose="02000000000000000000" charset="-122"/>
            </a:endParaRPr>
          </a:p>
        </p:txBody>
      </p:sp>
      <p:sp>
        <p:nvSpPr>
          <p:cNvPr id="20" name="4"/>
          <p:cNvSpPr/>
          <p:nvPr>
            <p:custDataLst>
              <p:tags r:id="rId11"/>
            </p:custDataLst>
          </p:nvPr>
        </p:nvSpPr>
        <p:spPr>
          <a:xfrm>
            <a:off x="12234545"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300">
                <a:latin typeface="Trebuchet MS Bold" panose="020B0703020202090204" charset="0"/>
                <a:cs typeface="Trebuchet MS Bold" panose="020B0703020202090204" charset="0"/>
              </a:rPr>
              <a:t>8</a:t>
            </a:r>
            <a:endParaRPr lang="en-US" sz="8300">
              <a:latin typeface="Trebuchet MS Bold" panose="020B0703020202090204" charset="0"/>
              <a:cs typeface="Trebuchet MS Bold" panose="020B0703020202090204" charset="0"/>
            </a:endParaRPr>
          </a:p>
        </p:txBody>
      </p:sp>
      <p:sp>
        <p:nvSpPr>
          <p:cNvPr id="21" name="线条"/>
          <p:cNvSpPr/>
          <p:nvPr>
            <p:custDataLst>
              <p:tags r:id="rId12"/>
            </p:custDataLst>
          </p:nvPr>
        </p:nvSpPr>
        <p:spPr>
          <a:xfrm>
            <a:off x="14618970"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19835" y="2064067"/>
            <a:ext cx="10854055" cy="1880235"/>
            <a:chOff x="7429" y="2788"/>
            <a:chExt cx="23480" cy="4115"/>
          </a:xfrm>
        </p:grpSpPr>
        <p:sp>
          <p:nvSpPr>
            <p:cNvPr id="204" name="Dataease 快速安装与在线文档"/>
            <p:cNvSpPr txBox="1"/>
            <p:nvPr/>
          </p:nvSpPr>
          <p:spPr>
            <a:xfrm>
              <a:off x="12585" y="3862"/>
              <a:ext cx="18324" cy="2418"/>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dirty="0" err="1">
                  <a:latin typeface="Helvetica Neue" panose="02000503000000020004" charset="0"/>
                  <a:ea typeface="黑体-简" panose="02000000000000000000" charset="-122"/>
                </a:rPr>
                <a:t>数据可视化</a:t>
              </a:r>
              <a:r>
                <a:rPr lang="zh-CN" dirty="0">
                  <a:latin typeface="Helvetica Neue" panose="02000503000000020004" charset="0"/>
                  <a:ea typeface="黑体-简" panose="02000000000000000000" charset="-122"/>
                </a:rPr>
                <a:t>基础</a:t>
              </a:r>
              <a:endParaRPr lang="zh-CN" dirty="0">
                <a:latin typeface="Helvetica Neue" panose="02000503000000020004" charset="0"/>
                <a:ea typeface="黑体-简" panose="02000000000000000000" charset="-122"/>
              </a:endParaRPr>
            </a:p>
          </p:txBody>
        </p:sp>
        <p:sp>
          <p:nvSpPr>
            <p:cNvPr id="208" name="1"/>
            <p:cNvSpPr/>
            <p:nvPr/>
          </p:nvSpPr>
          <p:spPr>
            <a:xfrm>
              <a:off x="7429" y="2788"/>
              <a:ext cx="4017" cy="4115"/>
            </a:xfrm>
            <a:prstGeom prst="diamond">
              <a:avLst/>
            </a:prstGeom>
            <a:solidFill>
              <a:schemeClr val="accent1"/>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latin typeface="Helvetica Neue" panose="02000503000000020004" charset="0"/>
                  <a:ea typeface="黑体-简" panose="02000000000000000000" charset="-122"/>
                </a:rPr>
                <a:t>1</a:t>
              </a:r>
              <a:endParaRPr sz="8300">
                <a:latin typeface="Helvetica Neue" panose="02000503000000020004" charset="0"/>
                <a:ea typeface="黑体-简" panose="02000000000000000000" charset="-122"/>
              </a:endParaRPr>
            </a:p>
          </p:txBody>
        </p:sp>
        <p:sp>
          <p:nvSpPr>
            <p:cNvPr id="209" name="线条"/>
            <p:cNvSpPr/>
            <p:nvPr/>
          </p:nvSpPr>
          <p:spPr>
            <a:xfrm>
              <a:off x="12564" y="6231"/>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4" name="组合 3"/>
          <p:cNvGrpSpPr/>
          <p:nvPr/>
        </p:nvGrpSpPr>
        <p:grpSpPr>
          <a:xfrm>
            <a:off x="1219835" y="4839653"/>
            <a:ext cx="10854055" cy="1880235"/>
            <a:chOff x="7429" y="7141"/>
            <a:chExt cx="23477" cy="4115"/>
          </a:xfrm>
        </p:grpSpPr>
        <p:sp>
          <p:nvSpPr>
            <p:cNvPr id="205" name="DataEase 功能架构介绍"/>
            <p:cNvSpPr txBox="1"/>
            <p:nvPr/>
          </p:nvSpPr>
          <p:spPr>
            <a:xfrm>
              <a:off x="12588" y="8359"/>
              <a:ext cx="18318" cy="241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可视化图表类型</a:t>
              </a:r>
              <a:endParaRPr lang="zh-CN" b="0" dirty="0">
                <a:latin typeface="Helvetica Neue" panose="02000503000000020004" charset="0"/>
                <a:ea typeface="黑体-简" panose="02000000000000000000" charset="-122"/>
              </a:endParaRPr>
            </a:p>
          </p:txBody>
        </p:sp>
        <p:sp>
          <p:nvSpPr>
            <p:cNvPr id="210" name="2"/>
            <p:cNvSpPr/>
            <p:nvPr/>
          </p:nvSpPr>
          <p:spPr>
            <a:xfrm>
              <a:off x="7429" y="7141"/>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latin typeface="Helvetica Neue" panose="02000503000000020004" charset="0"/>
                  <a:ea typeface="黑体-简" panose="02000000000000000000" charset="-122"/>
                </a:rPr>
                <a:t>2</a:t>
              </a:r>
              <a:endParaRPr sz="8300">
                <a:latin typeface="Helvetica Neue" panose="02000503000000020004" charset="0"/>
                <a:ea typeface="黑体-简" panose="02000000000000000000" charset="-122"/>
              </a:endParaRPr>
            </a:p>
          </p:txBody>
        </p:sp>
        <p:sp>
          <p:nvSpPr>
            <p:cNvPr id="213" name="线条"/>
            <p:cNvSpPr/>
            <p:nvPr/>
          </p:nvSpPr>
          <p:spPr>
            <a:xfrm>
              <a:off x="12588" y="10628"/>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3" name="组合 2"/>
          <p:cNvGrpSpPr/>
          <p:nvPr/>
        </p:nvGrpSpPr>
        <p:grpSpPr>
          <a:xfrm>
            <a:off x="1257300" y="7603808"/>
            <a:ext cx="10854055" cy="1880235"/>
            <a:chOff x="7488" y="11494"/>
            <a:chExt cx="23483" cy="4115"/>
          </a:xfrm>
        </p:grpSpPr>
        <p:sp>
          <p:nvSpPr>
            <p:cNvPr id="206" name="DataEase 数据分析与仪表板制作实战"/>
            <p:cNvSpPr txBox="1"/>
            <p:nvPr/>
          </p:nvSpPr>
          <p:spPr>
            <a:xfrm>
              <a:off x="12647" y="12678"/>
              <a:ext cx="18324" cy="241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数据可视化的特点</a:t>
              </a:r>
              <a:endParaRPr lang="zh-CN" b="0" dirty="0">
                <a:latin typeface="Helvetica Neue" panose="02000503000000020004" charset="0"/>
                <a:ea typeface="黑体-简" panose="02000000000000000000" charset="-122"/>
              </a:endParaRPr>
            </a:p>
          </p:txBody>
        </p:sp>
        <p:sp>
          <p:nvSpPr>
            <p:cNvPr id="211" name="3"/>
            <p:cNvSpPr/>
            <p:nvPr/>
          </p:nvSpPr>
          <p:spPr>
            <a:xfrm>
              <a:off x="7488" y="11494"/>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latin typeface="Helvetica Neue" panose="02000503000000020004" charset="0"/>
                  <a:ea typeface="黑体-简" panose="02000000000000000000" charset="-122"/>
                </a:rPr>
                <a:t>3</a:t>
              </a:r>
              <a:endParaRPr sz="8300">
                <a:latin typeface="Helvetica Neue" panose="02000503000000020004" charset="0"/>
                <a:ea typeface="黑体-简" panose="02000000000000000000" charset="-122"/>
              </a:endParaRPr>
            </a:p>
          </p:txBody>
        </p:sp>
        <p:sp>
          <p:nvSpPr>
            <p:cNvPr id="214" name="线条"/>
            <p:cNvSpPr/>
            <p:nvPr/>
          </p:nvSpPr>
          <p:spPr>
            <a:xfrm>
              <a:off x="12647" y="15026"/>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2" name="组合 1"/>
          <p:cNvGrpSpPr/>
          <p:nvPr/>
        </p:nvGrpSpPr>
        <p:grpSpPr>
          <a:xfrm>
            <a:off x="1257300" y="10367963"/>
            <a:ext cx="10854055" cy="1880235"/>
            <a:chOff x="7488" y="15847"/>
            <a:chExt cx="23483" cy="4115"/>
          </a:xfrm>
        </p:grpSpPr>
        <p:sp>
          <p:nvSpPr>
            <p:cNvPr id="207" name="DataEase 数据分析与仪表板制作实战"/>
            <p:cNvSpPr txBox="1"/>
            <p:nvPr/>
          </p:nvSpPr>
          <p:spPr>
            <a:xfrm>
              <a:off x="12647" y="16998"/>
              <a:ext cx="18324" cy="241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数据可视化的挑战</a:t>
              </a:r>
              <a:endParaRPr lang="zh-CN" b="0" dirty="0">
                <a:latin typeface="Helvetica Neue" panose="02000503000000020004" charset="0"/>
                <a:ea typeface="黑体-简" panose="02000000000000000000" charset="-122"/>
              </a:endParaRPr>
            </a:p>
          </p:txBody>
        </p:sp>
        <p:sp>
          <p:nvSpPr>
            <p:cNvPr id="212" name="4"/>
            <p:cNvSpPr/>
            <p:nvPr/>
          </p:nvSpPr>
          <p:spPr>
            <a:xfrm>
              <a:off x="7488" y="15847"/>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latin typeface="Helvetica Neue" panose="02000503000000020004" charset="0"/>
                  <a:ea typeface="黑体-简" panose="02000000000000000000" charset="-122"/>
                  <a:cs typeface="Trebuchet MS Bold" panose="020B0703020202090204" charset="0"/>
                </a:rPr>
                <a:t>4</a:t>
              </a:r>
              <a:endParaRPr sz="8300">
                <a:latin typeface="Helvetica Neue" panose="02000503000000020004" charset="0"/>
                <a:ea typeface="黑体-简" panose="02000000000000000000" charset="-122"/>
                <a:cs typeface="Trebuchet MS Bold" panose="020B0703020202090204" charset="0"/>
              </a:endParaRPr>
            </a:p>
          </p:txBody>
        </p:sp>
        <p:sp>
          <p:nvSpPr>
            <p:cNvPr id="215" name="线条"/>
            <p:cNvSpPr/>
            <p:nvPr/>
          </p:nvSpPr>
          <p:spPr>
            <a:xfrm>
              <a:off x="12647" y="19098"/>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6" name="组合 5"/>
          <p:cNvGrpSpPr/>
          <p:nvPr/>
        </p:nvGrpSpPr>
        <p:grpSpPr>
          <a:xfrm>
            <a:off x="12197080" y="2064067"/>
            <a:ext cx="10854055" cy="1880235"/>
            <a:chOff x="7429" y="2788"/>
            <a:chExt cx="23480" cy="4115"/>
          </a:xfrm>
        </p:grpSpPr>
        <p:sp>
          <p:nvSpPr>
            <p:cNvPr id="7" name="Dataease 快速安装与在线文档"/>
            <p:cNvSpPr txBox="1"/>
            <p:nvPr>
              <p:custDataLst>
                <p:tags r:id="rId1"/>
              </p:custDataLst>
            </p:nvPr>
          </p:nvSpPr>
          <p:spPr>
            <a:xfrm>
              <a:off x="12585" y="3862"/>
              <a:ext cx="18324" cy="2418"/>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数据分析</a:t>
              </a:r>
              <a:endParaRPr lang="zh-CN" b="0" dirty="0">
                <a:latin typeface="Helvetica Neue" panose="02000503000000020004" charset="0"/>
                <a:ea typeface="黑体-简" panose="02000000000000000000" charset="-122"/>
              </a:endParaRPr>
            </a:p>
          </p:txBody>
        </p:sp>
        <p:sp>
          <p:nvSpPr>
            <p:cNvPr id="8" name="1"/>
            <p:cNvSpPr/>
            <p:nvPr>
              <p:custDataLst>
                <p:tags r:id="rId2"/>
              </p:custDataLst>
            </p:nvPr>
          </p:nvSpPr>
          <p:spPr>
            <a:xfrm>
              <a:off x="7429" y="2788"/>
              <a:ext cx="4017" cy="411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300">
                  <a:latin typeface="Helvetica Neue" panose="02000503000000020004" charset="0"/>
                  <a:ea typeface="黑体-简" panose="02000000000000000000" charset="-122"/>
                  <a:cs typeface="Trebuchet MS Bold" panose="020B0703020202090204" charset="0"/>
                </a:rPr>
                <a:t>5</a:t>
              </a:r>
              <a:endParaRPr lang="en-US" sz="8300">
                <a:latin typeface="Helvetica Neue" panose="02000503000000020004" charset="0"/>
                <a:ea typeface="黑体-简" panose="02000000000000000000" charset="-122"/>
                <a:cs typeface="Trebuchet MS Bold" panose="020B0703020202090204" charset="0"/>
              </a:endParaRPr>
            </a:p>
          </p:txBody>
        </p:sp>
        <p:sp>
          <p:nvSpPr>
            <p:cNvPr id="9" name="线条"/>
            <p:cNvSpPr/>
            <p:nvPr>
              <p:custDataLst>
                <p:tags r:id="rId3"/>
              </p:custDataLst>
            </p:nvPr>
          </p:nvSpPr>
          <p:spPr>
            <a:xfrm>
              <a:off x="12564" y="6231"/>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0" name="组合 9"/>
          <p:cNvGrpSpPr/>
          <p:nvPr/>
        </p:nvGrpSpPr>
        <p:grpSpPr>
          <a:xfrm>
            <a:off x="12197080" y="4839653"/>
            <a:ext cx="10854055" cy="1880235"/>
            <a:chOff x="7429" y="7141"/>
            <a:chExt cx="23477" cy="4115"/>
          </a:xfrm>
        </p:grpSpPr>
        <p:sp>
          <p:nvSpPr>
            <p:cNvPr id="11" name="DataEase 功能架构介绍"/>
            <p:cNvSpPr txBox="1"/>
            <p:nvPr>
              <p:custDataLst>
                <p:tags r:id="rId4"/>
              </p:custDataLst>
            </p:nvPr>
          </p:nvSpPr>
          <p:spPr>
            <a:xfrm>
              <a:off x="12588" y="8359"/>
              <a:ext cx="18318" cy="241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数据可视化工具介绍</a:t>
              </a:r>
              <a:endParaRPr lang="zh-CN" b="0" dirty="0">
                <a:latin typeface="Helvetica Neue" panose="02000503000000020004" charset="0"/>
                <a:ea typeface="黑体-简" panose="02000000000000000000" charset="-122"/>
              </a:endParaRPr>
            </a:p>
          </p:txBody>
        </p:sp>
        <p:sp>
          <p:nvSpPr>
            <p:cNvPr id="12" name="2"/>
            <p:cNvSpPr/>
            <p:nvPr>
              <p:custDataLst>
                <p:tags r:id="rId5"/>
              </p:custDataLst>
            </p:nvPr>
          </p:nvSpPr>
          <p:spPr>
            <a:xfrm>
              <a:off x="7429" y="7141"/>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300">
                  <a:latin typeface="Helvetica Neue" panose="02000503000000020004" charset="0"/>
                  <a:ea typeface="黑体-简" panose="02000000000000000000" charset="-122"/>
                  <a:cs typeface="Trebuchet MS Bold" panose="020B0703020202090204" charset="0"/>
                </a:rPr>
                <a:t>6</a:t>
              </a:r>
              <a:endParaRPr lang="en-US" sz="8300">
                <a:latin typeface="Helvetica Neue" panose="02000503000000020004" charset="0"/>
                <a:ea typeface="黑体-简" panose="02000000000000000000" charset="-122"/>
                <a:cs typeface="Trebuchet MS Bold" panose="020B0703020202090204" charset="0"/>
              </a:endParaRPr>
            </a:p>
          </p:txBody>
        </p:sp>
        <p:sp>
          <p:nvSpPr>
            <p:cNvPr id="13" name="线条"/>
            <p:cNvSpPr/>
            <p:nvPr>
              <p:custDataLst>
                <p:tags r:id="rId6"/>
              </p:custDataLst>
            </p:nvPr>
          </p:nvSpPr>
          <p:spPr>
            <a:xfrm>
              <a:off x="12588" y="10628"/>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4" name="组合 13"/>
          <p:cNvGrpSpPr/>
          <p:nvPr/>
        </p:nvGrpSpPr>
        <p:grpSpPr>
          <a:xfrm>
            <a:off x="12234545" y="7603808"/>
            <a:ext cx="10854055" cy="1880235"/>
            <a:chOff x="7488" y="11494"/>
            <a:chExt cx="23483" cy="4115"/>
          </a:xfrm>
        </p:grpSpPr>
        <p:sp>
          <p:nvSpPr>
            <p:cNvPr id="15" name="DataEase 数据分析与仪表板制作实战"/>
            <p:cNvSpPr txBox="1"/>
            <p:nvPr>
              <p:custDataLst>
                <p:tags r:id="rId7"/>
              </p:custDataLst>
            </p:nvPr>
          </p:nvSpPr>
          <p:spPr>
            <a:xfrm>
              <a:off x="12647" y="12678"/>
              <a:ext cx="18324" cy="241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数据可视化分析过程</a:t>
              </a:r>
              <a:endParaRPr lang="zh-CN" b="0" dirty="0">
                <a:latin typeface="Helvetica Neue" panose="02000503000000020004" charset="0"/>
                <a:ea typeface="黑体-简" panose="02000000000000000000" charset="-122"/>
              </a:endParaRPr>
            </a:p>
          </p:txBody>
        </p:sp>
        <p:sp>
          <p:nvSpPr>
            <p:cNvPr id="16" name="3"/>
            <p:cNvSpPr/>
            <p:nvPr>
              <p:custDataLst>
                <p:tags r:id="rId8"/>
              </p:custDataLst>
            </p:nvPr>
          </p:nvSpPr>
          <p:spPr>
            <a:xfrm>
              <a:off x="7488" y="11494"/>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300">
                  <a:latin typeface="Helvetica Neue" panose="02000503000000020004" charset="0"/>
                  <a:ea typeface="黑体-简" panose="02000000000000000000" charset="-122"/>
                  <a:cs typeface="Trebuchet MS Bold" panose="020B0703020202090204" charset="0"/>
                </a:rPr>
                <a:t>7</a:t>
              </a:r>
              <a:endParaRPr lang="en-US" sz="8300">
                <a:latin typeface="Helvetica Neue" panose="02000503000000020004" charset="0"/>
                <a:ea typeface="黑体-简" panose="02000000000000000000" charset="-122"/>
                <a:cs typeface="Trebuchet MS Bold" panose="020B0703020202090204" charset="0"/>
              </a:endParaRPr>
            </a:p>
          </p:txBody>
        </p:sp>
        <p:sp>
          <p:nvSpPr>
            <p:cNvPr id="17" name="线条"/>
            <p:cNvSpPr/>
            <p:nvPr>
              <p:custDataLst>
                <p:tags r:id="rId9"/>
              </p:custDataLst>
            </p:nvPr>
          </p:nvSpPr>
          <p:spPr>
            <a:xfrm>
              <a:off x="12647" y="15026"/>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8" name="组合 17"/>
          <p:cNvGrpSpPr/>
          <p:nvPr/>
        </p:nvGrpSpPr>
        <p:grpSpPr>
          <a:xfrm>
            <a:off x="12234545" y="10367963"/>
            <a:ext cx="10854055" cy="1880235"/>
            <a:chOff x="7488" y="15847"/>
            <a:chExt cx="23483" cy="4115"/>
          </a:xfrm>
        </p:grpSpPr>
        <p:sp>
          <p:nvSpPr>
            <p:cNvPr id="19" name="DataEase 数据分析与仪表板制作实战"/>
            <p:cNvSpPr txBox="1"/>
            <p:nvPr>
              <p:custDataLst>
                <p:tags r:id="rId10"/>
              </p:custDataLst>
            </p:nvPr>
          </p:nvSpPr>
          <p:spPr>
            <a:xfrm>
              <a:off x="12647" y="16998"/>
              <a:ext cx="18324" cy="241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实验一</a:t>
              </a:r>
              <a:endParaRPr lang="zh-CN" b="0" dirty="0">
                <a:latin typeface="Helvetica Neue" panose="02000503000000020004" charset="0"/>
                <a:ea typeface="黑体-简" panose="02000000000000000000" charset="-122"/>
              </a:endParaRPr>
            </a:p>
          </p:txBody>
        </p:sp>
        <p:sp>
          <p:nvSpPr>
            <p:cNvPr id="20" name="4"/>
            <p:cNvSpPr/>
            <p:nvPr>
              <p:custDataLst>
                <p:tags r:id="rId11"/>
              </p:custDataLst>
            </p:nvPr>
          </p:nvSpPr>
          <p:spPr>
            <a:xfrm>
              <a:off x="7488" y="15847"/>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300">
                  <a:latin typeface="Helvetica Neue" panose="02000503000000020004" charset="0"/>
                  <a:ea typeface="黑体-简" panose="02000000000000000000" charset="-122"/>
                  <a:cs typeface="Trebuchet MS Bold" panose="020B0703020202090204" charset="0"/>
                </a:rPr>
                <a:t>8</a:t>
              </a:r>
              <a:endParaRPr lang="en-US" sz="8300">
                <a:latin typeface="Helvetica Neue" panose="02000503000000020004" charset="0"/>
                <a:ea typeface="黑体-简" panose="02000000000000000000" charset="-122"/>
                <a:cs typeface="Trebuchet MS Bold" panose="020B0703020202090204" charset="0"/>
              </a:endParaRPr>
            </a:p>
          </p:txBody>
        </p:sp>
        <p:sp>
          <p:nvSpPr>
            <p:cNvPr id="21" name="线条"/>
            <p:cNvSpPr/>
            <p:nvPr>
              <p:custDataLst>
                <p:tags r:id="rId12"/>
              </p:custDataLst>
            </p:nvPr>
          </p:nvSpPr>
          <p:spPr>
            <a:xfrm>
              <a:off x="12647" y="19098"/>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pexels-lilartsy-1925536"/>
          <p:cNvPicPr>
            <a:picLocks noChangeAspect="1"/>
          </p:cNvPicPr>
          <p:nvPr/>
        </p:nvPicPr>
        <p:blipFill>
          <a:blip r:embed="rId1"/>
          <a:srcRect l="20846" t="29852" r="8377" b="29861"/>
          <a:stretch>
            <a:fillRect/>
          </a:stretch>
        </p:blipFill>
        <p:spPr>
          <a:xfrm>
            <a:off x="8459470" y="3413760"/>
            <a:ext cx="14561820" cy="5525770"/>
          </a:xfrm>
          <a:custGeom>
            <a:avLst/>
            <a:gdLst/>
            <a:ahLst/>
            <a:cxnLst>
              <a:cxn ang="3">
                <a:pos x="hc" y="t"/>
              </a:cxn>
              <a:cxn ang="cd2">
                <a:pos x="l" y="vc"/>
              </a:cxn>
              <a:cxn ang="cd4">
                <a:pos x="hc" y="b"/>
              </a:cxn>
              <a:cxn ang="0">
                <a:pos x="r" y="vc"/>
              </a:cxn>
            </a:cxnLst>
            <a:rect l="l" t="t" r="r" b="b"/>
            <a:pathLst>
              <a:path w="11466" h="4351">
                <a:moveTo>
                  <a:pt x="0" y="632"/>
                </a:moveTo>
                <a:cubicBezTo>
                  <a:pt x="0" y="283"/>
                  <a:pt x="283" y="0"/>
                  <a:pt x="632" y="0"/>
                </a:cubicBezTo>
                <a:lnTo>
                  <a:pt x="10834" y="0"/>
                </a:lnTo>
                <a:cubicBezTo>
                  <a:pt x="11183" y="0"/>
                  <a:pt x="11466" y="283"/>
                  <a:pt x="11466" y="632"/>
                </a:cubicBezTo>
                <a:lnTo>
                  <a:pt x="11466" y="3719"/>
                </a:lnTo>
                <a:cubicBezTo>
                  <a:pt x="11466" y="4068"/>
                  <a:pt x="11183" y="4351"/>
                  <a:pt x="10834" y="4351"/>
                </a:cubicBezTo>
                <a:lnTo>
                  <a:pt x="632" y="4351"/>
                </a:lnTo>
                <a:cubicBezTo>
                  <a:pt x="283" y="4351"/>
                  <a:pt x="0" y="4068"/>
                  <a:pt x="0" y="3719"/>
                </a:cubicBezTo>
                <a:lnTo>
                  <a:pt x="0" y="632"/>
                </a:lnTo>
                <a:close/>
              </a:path>
            </a:pathLst>
          </a:custGeom>
        </p:spPr>
      </p:pic>
      <p:sp>
        <p:nvSpPr>
          <p:cNvPr id="4" name="任意多边形 3"/>
          <p:cNvSpPr/>
          <p:nvPr/>
        </p:nvSpPr>
        <p:spPr>
          <a:xfrm rot="16200000" flipH="1">
            <a:off x="1853565" y="2809240"/>
            <a:ext cx="5936615" cy="7148830"/>
          </a:xfrm>
          <a:custGeom>
            <a:avLst/>
            <a:gdLst>
              <a:gd name="connsiteX0" fmla="*/ 0 w 4594"/>
              <a:gd name="connsiteY0" fmla="*/ 766 h 5272"/>
              <a:gd name="connsiteX1" fmla="*/ 766 w 4594"/>
              <a:gd name="connsiteY1" fmla="*/ 0 h 5272"/>
              <a:gd name="connsiteX2" fmla="*/ 766 w 4594"/>
              <a:gd name="connsiteY2" fmla="*/ 0 h 5272"/>
              <a:gd name="connsiteX3" fmla="*/ 766 w 4594"/>
              <a:gd name="connsiteY3" fmla="*/ 0 h 5272"/>
              <a:gd name="connsiteX4" fmla="*/ 1914 w 4594"/>
              <a:gd name="connsiteY4" fmla="*/ 0 h 5272"/>
              <a:gd name="connsiteX5" fmla="*/ 3828 w 4594"/>
              <a:gd name="connsiteY5" fmla="*/ 0 h 5272"/>
              <a:gd name="connsiteX6" fmla="*/ 4594 w 4594"/>
              <a:gd name="connsiteY6" fmla="*/ 766 h 5272"/>
              <a:gd name="connsiteX7" fmla="*/ 4594 w 4594"/>
              <a:gd name="connsiteY7" fmla="*/ 2749 h 5272"/>
              <a:gd name="connsiteX8" fmla="*/ 4594 w 4594"/>
              <a:gd name="connsiteY8" fmla="*/ 2749 h 5272"/>
              <a:gd name="connsiteX9" fmla="*/ 4594 w 4594"/>
              <a:gd name="connsiteY9" fmla="*/ 3928 h 5272"/>
              <a:gd name="connsiteX10" fmla="*/ 4594 w 4594"/>
              <a:gd name="connsiteY10" fmla="*/ 3947 h 5272"/>
              <a:gd name="connsiteX11" fmla="*/ 3828 w 4594"/>
              <a:gd name="connsiteY11" fmla="*/ 4713 h 5272"/>
              <a:gd name="connsiteX12" fmla="*/ 2697 w 4594"/>
              <a:gd name="connsiteY12" fmla="*/ 4773 h 5272"/>
              <a:gd name="connsiteX13" fmla="*/ 2350 w 4594"/>
              <a:gd name="connsiteY13" fmla="*/ 5272 h 5272"/>
              <a:gd name="connsiteX14" fmla="*/ 2002 w 4594"/>
              <a:gd name="connsiteY14" fmla="*/ 4743 h 5272"/>
              <a:gd name="connsiteX15" fmla="*/ 766 w 4594"/>
              <a:gd name="connsiteY15" fmla="*/ 4713 h 5272"/>
              <a:gd name="connsiteX16" fmla="*/ 0 w 4594"/>
              <a:gd name="connsiteY16" fmla="*/ 3947 h 5272"/>
              <a:gd name="connsiteX17" fmla="*/ 0 w 4594"/>
              <a:gd name="connsiteY17" fmla="*/ 3928 h 5272"/>
              <a:gd name="connsiteX18" fmla="*/ 0 w 4594"/>
              <a:gd name="connsiteY18" fmla="*/ 2749 h 5272"/>
              <a:gd name="connsiteX19" fmla="*/ 0 w 4594"/>
              <a:gd name="connsiteY19" fmla="*/ 2749 h 5272"/>
              <a:gd name="connsiteX20" fmla="*/ 0 w 4594"/>
              <a:gd name="connsiteY20" fmla="*/ 766 h 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94" h="5272">
                <a:moveTo>
                  <a:pt x="0" y="766"/>
                </a:moveTo>
                <a:cubicBezTo>
                  <a:pt x="0" y="343"/>
                  <a:pt x="343" y="0"/>
                  <a:pt x="766" y="0"/>
                </a:cubicBezTo>
                <a:lnTo>
                  <a:pt x="766" y="0"/>
                </a:lnTo>
                <a:lnTo>
                  <a:pt x="766" y="0"/>
                </a:lnTo>
                <a:lnTo>
                  <a:pt x="1914" y="0"/>
                </a:lnTo>
                <a:lnTo>
                  <a:pt x="3828" y="0"/>
                </a:lnTo>
                <a:cubicBezTo>
                  <a:pt x="4251" y="0"/>
                  <a:pt x="4594" y="343"/>
                  <a:pt x="4594" y="766"/>
                </a:cubicBezTo>
                <a:lnTo>
                  <a:pt x="4594" y="2749"/>
                </a:lnTo>
                <a:lnTo>
                  <a:pt x="4594" y="2749"/>
                </a:lnTo>
                <a:lnTo>
                  <a:pt x="4594" y="3928"/>
                </a:lnTo>
                <a:lnTo>
                  <a:pt x="4594" y="3947"/>
                </a:lnTo>
                <a:cubicBezTo>
                  <a:pt x="4594" y="4370"/>
                  <a:pt x="4251" y="4713"/>
                  <a:pt x="3828" y="4713"/>
                </a:cubicBezTo>
                <a:lnTo>
                  <a:pt x="2697" y="4773"/>
                </a:lnTo>
                <a:lnTo>
                  <a:pt x="2350" y="5272"/>
                </a:lnTo>
                <a:lnTo>
                  <a:pt x="2002" y="4743"/>
                </a:lnTo>
                <a:lnTo>
                  <a:pt x="766" y="4713"/>
                </a:lnTo>
                <a:cubicBezTo>
                  <a:pt x="343" y="4713"/>
                  <a:pt x="0" y="4370"/>
                  <a:pt x="0" y="3947"/>
                </a:cubicBezTo>
                <a:lnTo>
                  <a:pt x="0" y="3928"/>
                </a:lnTo>
                <a:lnTo>
                  <a:pt x="0" y="2749"/>
                </a:lnTo>
                <a:lnTo>
                  <a:pt x="0" y="2749"/>
                </a:lnTo>
                <a:lnTo>
                  <a:pt x="0" y="766"/>
                </a:lnTo>
                <a:close/>
              </a:path>
            </a:pathLst>
          </a:custGeom>
          <a:noFill/>
          <a:ln w="19050">
            <a:solidFill>
              <a:srgbClr val="2647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sp>
        <p:nvSpPr>
          <p:cNvPr id="5" name="文本框 4"/>
          <p:cNvSpPr txBox="1"/>
          <p:nvPr/>
        </p:nvSpPr>
        <p:spPr>
          <a:xfrm>
            <a:off x="2032635" y="4183380"/>
            <a:ext cx="4450080" cy="953135"/>
          </a:xfrm>
          <a:prstGeom prst="rect">
            <a:avLst/>
          </a:prstGeom>
          <a:noFill/>
        </p:spPr>
        <p:txBody>
          <a:bodyPr wrap="none" rtlCol="0">
            <a:spAutoFit/>
          </a:bodyPr>
          <a:lstStyle/>
          <a:p>
            <a:pPr algn="ctr"/>
            <a:r>
              <a:rPr lang="zh-CN" altLang="en-US" sz="5600">
                <a:solidFill>
                  <a:srgbClr val="26476A"/>
                </a:solidFill>
                <a:latin typeface="Helvetica Neue" panose="02000503000000020004" charset="0"/>
                <a:ea typeface="黑体-简" panose="02000000000000000000" charset="-122"/>
                <a:sym typeface="+mn-ea"/>
              </a:rPr>
              <a:t>数据分析概念</a:t>
            </a:r>
            <a:endParaRPr lang="zh-CN" altLang="en-US" sz="5600">
              <a:solidFill>
                <a:srgbClr val="26476A"/>
              </a:solidFill>
              <a:latin typeface="Helvetica Neue" panose="02000503000000020004" charset="0"/>
              <a:ea typeface="黑体-简" panose="02000000000000000000" charset="-122"/>
              <a:sym typeface="+mn-ea"/>
            </a:endParaRPr>
          </a:p>
        </p:txBody>
      </p:sp>
      <p:sp>
        <p:nvSpPr>
          <p:cNvPr id="6" name="文本框 5"/>
          <p:cNvSpPr txBox="1"/>
          <p:nvPr/>
        </p:nvSpPr>
        <p:spPr>
          <a:xfrm>
            <a:off x="1725930" y="5723890"/>
            <a:ext cx="5566410" cy="3107690"/>
          </a:xfrm>
          <a:prstGeom prst="rect">
            <a:avLst/>
          </a:prstGeom>
          <a:noFill/>
        </p:spPr>
        <p:txBody>
          <a:bodyPr wrap="square" rtlCol="0" anchor="t">
            <a:spAutoFit/>
          </a:bodyPr>
          <a:lstStyle/>
          <a:p>
            <a:pPr algn="l"/>
            <a:r>
              <a:rPr lang="zh-CN" altLang="en-US" sz="2800" b="0">
                <a:solidFill>
                  <a:schemeClr val="tx1">
                    <a:lumMod val="65000"/>
                    <a:lumOff val="35000"/>
                  </a:schemeClr>
                </a:solidFill>
                <a:latin typeface="Helvetica Neue" panose="02000503000000020004" charset="0"/>
                <a:ea typeface="黑体-简" panose="02000000000000000000" charset="-122"/>
                <a:sym typeface="+mn-ea"/>
              </a:rPr>
              <a:t>是指用适当的统计分析方法对收集来的大量数据进行分析，将它们加以汇总和理解并消化，以求最大化地开发数据的功能，发挥数据的作用。数据分析是为了提取有用信息和形成结论而对数据加以详细研究和概括总结的过程。</a:t>
            </a:r>
            <a:endParaRPr lang="zh-CN" altLang="en-US" sz="2800" b="0">
              <a:solidFill>
                <a:schemeClr val="tx1">
                  <a:lumMod val="65000"/>
                  <a:lumOff val="35000"/>
                </a:schemeClr>
              </a:solidFill>
              <a:latin typeface="Helvetica Neue" panose="02000503000000020004" charset="0"/>
              <a:ea typeface="黑体-简" panose="02000000000000000000" charset="-122"/>
              <a:sym typeface="+mn-ea"/>
            </a:endParaRPr>
          </a:p>
        </p:txBody>
      </p:sp>
      <p:grpSp>
        <p:nvGrpSpPr>
          <p:cNvPr id="30" name="组合 29"/>
          <p:cNvGrpSpPr/>
          <p:nvPr/>
        </p:nvGrpSpPr>
        <p:grpSpPr>
          <a:xfrm>
            <a:off x="-20955" y="-8255"/>
            <a:ext cx="4324350" cy="1744980"/>
            <a:chOff x="-33" y="-13"/>
            <a:chExt cx="4435" cy="2748"/>
          </a:xfrm>
        </p:grpSpPr>
        <p:sp>
          <p:nvSpPr>
            <p:cNvPr id="31" name="矩形"/>
            <p:cNvSpPr/>
            <p:nvPr>
              <p:custDataLst>
                <p:tags r:id="rId2"/>
              </p:custDataLst>
            </p:nvPr>
          </p:nvSpPr>
          <p:spPr>
            <a:xfrm>
              <a:off x="-33" y="-13"/>
              <a:ext cx="407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2" name="数据可视化对企业的价值"/>
            <p:cNvSpPr txBox="1"/>
            <p:nvPr>
              <p:custDataLst>
                <p:tags r:id="rId3"/>
              </p:custDataLst>
            </p:nvPr>
          </p:nvSpPr>
          <p:spPr>
            <a:xfrm>
              <a:off x="2" y="403"/>
              <a:ext cx="4401"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数据分析概念</a:t>
              </a:r>
              <a:endParaRPr lang="zh-CN" altLang="en-US" sz="5000" dirty="0">
                <a:solidFill>
                  <a:srgbClr val="0C7BE0"/>
                </a:solidFill>
                <a:latin typeface="Helvetica Neue" panose="02000503000000020004" charset="0"/>
                <a:ea typeface="黑体-简" panose="02000000000000000000" charset="-122"/>
              </a:endParaRPr>
            </a:p>
          </p:txBody>
        </p:sp>
      </p:grpSp>
    </p:spTree>
    <p:custDataLst>
      <p:tags r:id="rId4"/>
    </p:custData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244600" y="2645410"/>
            <a:ext cx="10725150" cy="4240530"/>
          </a:xfrm>
          <a:prstGeom prst="roundRect">
            <a:avLst>
              <a:gd name="adj" fmla="val 11706"/>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sp>
        <p:nvSpPr>
          <p:cNvPr id="5" name="圆角矩形 4"/>
          <p:cNvSpPr/>
          <p:nvPr/>
        </p:nvSpPr>
        <p:spPr>
          <a:xfrm>
            <a:off x="12334240" y="7153910"/>
            <a:ext cx="10725150" cy="4240530"/>
          </a:xfrm>
          <a:prstGeom prst="roundRect">
            <a:avLst>
              <a:gd name="adj" fmla="val 11706"/>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sp>
        <p:nvSpPr>
          <p:cNvPr id="6" name="圆角矩形 5"/>
          <p:cNvSpPr/>
          <p:nvPr/>
        </p:nvSpPr>
        <p:spPr>
          <a:xfrm>
            <a:off x="12334240" y="2645410"/>
            <a:ext cx="10725150" cy="4240530"/>
          </a:xfrm>
          <a:prstGeom prst="roundRect">
            <a:avLst>
              <a:gd name="adj" fmla="val 11706"/>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sp>
        <p:nvSpPr>
          <p:cNvPr id="7" name="圆角矩形 6"/>
          <p:cNvSpPr/>
          <p:nvPr/>
        </p:nvSpPr>
        <p:spPr>
          <a:xfrm>
            <a:off x="1244600" y="7153910"/>
            <a:ext cx="10725150" cy="4240530"/>
          </a:xfrm>
          <a:prstGeom prst="roundRect">
            <a:avLst>
              <a:gd name="adj" fmla="val 11706"/>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sp>
        <p:nvSpPr>
          <p:cNvPr id="8" name="圆角矩形 7"/>
          <p:cNvSpPr/>
          <p:nvPr/>
        </p:nvSpPr>
        <p:spPr>
          <a:xfrm>
            <a:off x="1924050" y="3131820"/>
            <a:ext cx="8018780" cy="1027430"/>
          </a:xfrm>
          <a:prstGeom prst="roundRect">
            <a:avLst>
              <a:gd name="adj" fmla="val 40791"/>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6400"/>
          </a:p>
        </p:txBody>
      </p:sp>
      <p:sp>
        <p:nvSpPr>
          <p:cNvPr id="58" name="椭圆 57"/>
          <p:cNvSpPr/>
          <p:nvPr/>
        </p:nvSpPr>
        <p:spPr>
          <a:xfrm>
            <a:off x="8959850" y="3472180"/>
            <a:ext cx="345440" cy="345440"/>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cxnSp>
        <p:nvCxnSpPr>
          <p:cNvPr id="59" name="直接连接符 58"/>
          <p:cNvCxnSpPr/>
          <p:nvPr/>
        </p:nvCxnSpPr>
        <p:spPr>
          <a:xfrm>
            <a:off x="9253220" y="3750310"/>
            <a:ext cx="284480" cy="28448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252470" y="3238500"/>
            <a:ext cx="3230880" cy="829945"/>
          </a:xfrm>
          <a:prstGeom prst="rect">
            <a:avLst/>
          </a:prstGeom>
          <a:noFill/>
        </p:spPr>
        <p:txBody>
          <a:bodyPr wrap="none" rtlCol="0">
            <a:spAutoFit/>
          </a:bodyPr>
          <a:lstStyle/>
          <a:p>
            <a:pPr algn="l"/>
            <a:r>
              <a:rPr lang="zh-CN" altLang="en-US" sz="4800" b="0">
                <a:solidFill>
                  <a:srgbClr val="FFFFFF"/>
                </a:solidFill>
                <a:latin typeface="Helvetica Neue" panose="02000503000000020004" charset="0"/>
                <a:ea typeface="黑体-简" panose="02000000000000000000" charset="-122"/>
                <a:sym typeface="+mn-ea"/>
              </a:rPr>
              <a:t>描述性分析</a:t>
            </a:r>
            <a:endParaRPr lang="zh-CN" altLang="en-US" sz="4800" b="0">
              <a:solidFill>
                <a:srgbClr val="FFFFFF"/>
              </a:solidFill>
              <a:latin typeface="Helvetica Neue" panose="02000503000000020004" charset="0"/>
              <a:ea typeface="黑体-简" panose="02000000000000000000" charset="-122"/>
              <a:sym typeface="+mn-ea"/>
            </a:endParaRPr>
          </a:p>
        </p:txBody>
      </p:sp>
      <p:sp>
        <p:nvSpPr>
          <p:cNvPr id="11" name="文本框 10"/>
          <p:cNvSpPr txBox="1"/>
          <p:nvPr/>
        </p:nvSpPr>
        <p:spPr>
          <a:xfrm>
            <a:off x="1818640" y="4606290"/>
            <a:ext cx="9728200" cy="2527935"/>
          </a:xfrm>
          <a:prstGeom prst="rect">
            <a:avLst/>
          </a:prstGeom>
          <a:noFill/>
        </p:spPr>
        <p:txBody>
          <a:bodyPr wrap="square" rtlCol="0" anchor="t">
            <a:spAutoFit/>
          </a:bodyPr>
          <a:lstStyle/>
          <a:p>
            <a:pPr algn="l"/>
            <a:r>
              <a:rPr lang="zh-CN" altLang="en-US" sz="2400">
                <a:solidFill>
                  <a:schemeClr val="tx1">
                    <a:lumMod val="65000"/>
                    <a:lumOff val="35000"/>
                  </a:schemeClr>
                </a:solidFill>
                <a:latin typeface="Helvetica Neue" panose="02000503000000020004" charset="0"/>
                <a:ea typeface="黑体-简" panose="02000000000000000000" charset="-122"/>
                <a:sym typeface="+mn-ea"/>
              </a:rPr>
              <a:t>对数据进行描述，以了解数据的基本特征。</a:t>
            </a:r>
            <a:endParaRPr lang="zh-CN" altLang="en-US" sz="2400">
              <a:solidFill>
                <a:schemeClr val="tx1">
                  <a:lumMod val="65000"/>
                  <a:lumOff val="35000"/>
                </a:schemeClr>
              </a:solidFill>
              <a:latin typeface="Helvetica Neue" panose="02000503000000020004" charset="0"/>
              <a:ea typeface="黑体-简" panose="02000000000000000000" charset="-122"/>
            </a:endParaRPr>
          </a:p>
          <a:p>
            <a:pPr algn="l"/>
            <a:endParaRPr lang="zh-CN" altLang="en-US" sz="2400">
              <a:solidFill>
                <a:schemeClr val="tx1">
                  <a:lumMod val="65000"/>
                  <a:lumOff val="35000"/>
                </a:schemeClr>
              </a:solidFill>
              <a:latin typeface="Helvetica Neue" panose="02000503000000020004" charset="0"/>
              <a:ea typeface="黑体-简" panose="02000000000000000000" charset="-122"/>
            </a:endParaRPr>
          </a:p>
          <a:p>
            <a:pPr algn="l"/>
            <a:r>
              <a:rPr lang="zh-CN" altLang="en-US" sz="2400">
                <a:solidFill>
                  <a:schemeClr val="tx1">
                    <a:lumMod val="65000"/>
                    <a:lumOff val="35000"/>
                  </a:schemeClr>
                </a:solidFill>
                <a:latin typeface="Helvetica Neue" panose="02000503000000020004" charset="0"/>
                <a:ea typeface="黑体-简" panose="02000000000000000000" charset="-122"/>
                <a:sym typeface="+mn-ea"/>
              </a:rPr>
              <a:t>例如：可以计算数据的平均值、中位数、标准差等统计量，或者绘制数据分布图等。</a:t>
            </a:r>
            <a:endParaRPr lang="zh-CN" altLang="en-US" sz="2400">
              <a:solidFill>
                <a:schemeClr val="tx1">
                  <a:lumMod val="65000"/>
                  <a:lumOff val="35000"/>
                </a:schemeClr>
              </a:solidFill>
              <a:latin typeface="Helvetica Neue" panose="02000503000000020004" charset="0"/>
              <a:ea typeface="黑体-简" panose="02000000000000000000" charset="-122"/>
            </a:endParaRPr>
          </a:p>
          <a:p>
            <a:pPr algn="l">
              <a:lnSpc>
                <a:spcPct val="130000"/>
              </a:lnSpc>
              <a:spcBef>
                <a:spcPts val="0"/>
              </a:spcBef>
              <a:spcAft>
                <a:spcPts val="0"/>
              </a:spcAft>
            </a:pPr>
            <a:endParaRPr lang="zh-CN" altLang="en-US" sz="2400">
              <a:solidFill>
                <a:schemeClr val="tx1">
                  <a:lumMod val="65000"/>
                  <a:lumOff val="35000"/>
                </a:schemeClr>
              </a:solidFill>
              <a:latin typeface="Helvetica Neue" panose="02000503000000020004" charset="0"/>
              <a:ea typeface="黑体-简" panose="02000000000000000000" charset="-122"/>
            </a:endParaRPr>
          </a:p>
          <a:p>
            <a:pPr algn="l">
              <a:lnSpc>
                <a:spcPct val="130000"/>
              </a:lnSpc>
              <a:spcBef>
                <a:spcPts val="0"/>
              </a:spcBef>
              <a:spcAft>
                <a:spcPts val="0"/>
              </a:spcAft>
            </a:pPr>
            <a:endParaRPr lang="zh-CN" altLang="en-US" sz="2400">
              <a:solidFill>
                <a:schemeClr val="tx1">
                  <a:lumMod val="65000"/>
                  <a:lumOff val="35000"/>
                </a:schemeClr>
              </a:solidFill>
              <a:latin typeface="Helvetica Neue" panose="02000503000000020004" charset="0"/>
              <a:ea typeface="黑体-简" panose="02000000000000000000" charset="-122"/>
            </a:endParaRPr>
          </a:p>
        </p:txBody>
      </p:sp>
      <p:sp>
        <p:nvSpPr>
          <p:cNvPr id="12" name="圆角矩形 11"/>
          <p:cNvSpPr/>
          <p:nvPr/>
        </p:nvSpPr>
        <p:spPr>
          <a:xfrm>
            <a:off x="12937490" y="3131820"/>
            <a:ext cx="8018780" cy="1027430"/>
          </a:xfrm>
          <a:prstGeom prst="roundRect">
            <a:avLst>
              <a:gd name="adj" fmla="val 40791"/>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6400"/>
          </a:p>
        </p:txBody>
      </p:sp>
      <p:sp>
        <p:nvSpPr>
          <p:cNvPr id="14" name="椭圆 13"/>
          <p:cNvSpPr/>
          <p:nvPr/>
        </p:nvSpPr>
        <p:spPr>
          <a:xfrm>
            <a:off x="19973290" y="3472180"/>
            <a:ext cx="345440" cy="345440"/>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cxnSp>
        <p:nvCxnSpPr>
          <p:cNvPr id="15" name="直接连接符 14"/>
          <p:cNvCxnSpPr/>
          <p:nvPr/>
        </p:nvCxnSpPr>
        <p:spPr>
          <a:xfrm>
            <a:off x="20266660" y="3750310"/>
            <a:ext cx="284480" cy="28448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4265910" y="3238500"/>
            <a:ext cx="3230880" cy="829945"/>
          </a:xfrm>
          <a:prstGeom prst="rect">
            <a:avLst/>
          </a:prstGeom>
          <a:noFill/>
        </p:spPr>
        <p:txBody>
          <a:bodyPr wrap="none" rtlCol="0">
            <a:spAutoFit/>
          </a:bodyPr>
          <a:lstStyle/>
          <a:p>
            <a:pPr algn="l"/>
            <a:r>
              <a:rPr lang="zh-CN" altLang="en-US" sz="4800" b="0">
                <a:solidFill>
                  <a:srgbClr val="FFFFFF"/>
                </a:solidFill>
                <a:latin typeface="Helvetica Neue" panose="02000503000000020004" charset="0"/>
                <a:ea typeface="黑体-简" panose="02000000000000000000" charset="-122"/>
                <a:sym typeface="+mn-ea"/>
              </a:rPr>
              <a:t>预测性分析</a:t>
            </a:r>
            <a:endParaRPr lang="zh-CN" altLang="en-US" sz="4800" b="0">
              <a:solidFill>
                <a:srgbClr val="FFFFFF"/>
              </a:solidFill>
              <a:latin typeface="Helvetica Neue" panose="02000503000000020004" charset="0"/>
              <a:ea typeface="黑体-简" panose="02000000000000000000" charset="-122"/>
              <a:sym typeface="+mn-ea"/>
            </a:endParaRPr>
          </a:p>
        </p:txBody>
      </p:sp>
      <p:sp>
        <p:nvSpPr>
          <p:cNvPr id="17" name="文本框 16"/>
          <p:cNvSpPr txBox="1"/>
          <p:nvPr/>
        </p:nvSpPr>
        <p:spPr>
          <a:xfrm>
            <a:off x="12832080" y="4606290"/>
            <a:ext cx="9728200" cy="1198880"/>
          </a:xfrm>
          <a:prstGeom prst="rect">
            <a:avLst/>
          </a:prstGeom>
          <a:noFill/>
        </p:spPr>
        <p:txBody>
          <a:bodyPr wrap="square" rtlCol="0" anchor="t">
            <a:spAutoFit/>
          </a:bodyPr>
          <a:lstStyle/>
          <a:p>
            <a:pPr algn="l"/>
            <a:r>
              <a:rPr lang="zh-CN" altLang="en-US" sz="2400">
                <a:solidFill>
                  <a:schemeClr val="tx1">
                    <a:lumMod val="65000"/>
                    <a:lumOff val="35000"/>
                  </a:schemeClr>
                </a:solidFill>
                <a:latin typeface="Helvetica Neue" panose="02000503000000020004" charset="0"/>
                <a:ea typeface="黑体-简" panose="02000000000000000000" charset="-122"/>
                <a:sym typeface="+mn-ea"/>
              </a:rPr>
              <a:t>根据现有数据来预测未来的结果。</a:t>
            </a:r>
            <a:endParaRPr lang="zh-CN" altLang="en-US" sz="2400">
              <a:solidFill>
                <a:schemeClr val="tx1">
                  <a:lumMod val="65000"/>
                  <a:lumOff val="35000"/>
                </a:schemeClr>
              </a:solidFill>
              <a:latin typeface="Helvetica Neue" panose="02000503000000020004" charset="0"/>
              <a:ea typeface="黑体-简" panose="02000000000000000000" charset="-122"/>
            </a:endParaRPr>
          </a:p>
          <a:p>
            <a:pPr algn="l"/>
            <a:endParaRPr lang="zh-CN" altLang="en-US" sz="2400">
              <a:solidFill>
                <a:schemeClr val="tx1">
                  <a:lumMod val="65000"/>
                  <a:lumOff val="35000"/>
                </a:schemeClr>
              </a:solidFill>
              <a:latin typeface="Helvetica Neue" panose="02000503000000020004" charset="0"/>
              <a:ea typeface="黑体-简" panose="02000000000000000000" charset="-122"/>
            </a:endParaRPr>
          </a:p>
          <a:p>
            <a:pPr algn="l"/>
            <a:r>
              <a:rPr lang="zh-CN" altLang="en-US" sz="2400">
                <a:solidFill>
                  <a:schemeClr val="tx1">
                    <a:lumMod val="65000"/>
                    <a:lumOff val="35000"/>
                  </a:schemeClr>
                </a:solidFill>
                <a:latin typeface="Helvetica Neue" panose="02000503000000020004" charset="0"/>
                <a:ea typeface="黑体-简" panose="02000000000000000000" charset="-122"/>
                <a:sym typeface="+mn-ea"/>
              </a:rPr>
              <a:t>例如：可以使用机器学习模型来预测销售额、客户流失率等。</a:t>
            </a:r>
            <a:endParaRPr lang="zh-CN" altLang="en-US" sz="2400">
              <a:solidFill>
                <a:schemeClr val="tx1">
                  <a:lumMod val="65000"/>
                  <a:lumOff val="35000"/>
                </a:schemeClr>
              </a:solidFill>
              <a:latin typeface="Helvetica Neue" panose="02000503000000020004" charset="0"/>
              <a:ea typeface="黑体-简" panose="02000000000000000000" charset="-122"/>
            </a:endParaRPr>
          </a:p>
        </p:txBody>
      </p:sp>
      <p:sp>
        <p:nvSpPr>
          <p:cNvPr id="18" name="圆角矩形 17"/>
          <p:cNvSpPr/>
          <p:nvPr/>
        </p:nvSpPr>
        <p:spPr>
          <a:xfrm>
            <a:off x="2029460" y="7665720"/>
            <a:ext cx="8018780" cy="1027430"/>
          </a:xfrm>
          <a:prstGeom prst="roundRect">
            <a:avLst>
              <a:gd name="adj" fmla="val 40791"/>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6400"/>
          </a:p>
        </p:txBody>
      </p:sp>
      <p:sp>
        <p:nvSpPr>
          <p:cNvPr id="20" name="椭圆 19"/>
          <p:cNvSpPr/>
          <p:nvPr/>
        </p:nvSpPr>
        <p:spPr>
          <a:xfrm>
            <a:off x="9065260" y="8006080"/>
            <a:ext cx="345440" cy="345440"/>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cxnSp>
        <p:nvCxnSpPr>
          <p:cNvPr id="21" name="直接连接符 20"/>
          <p:cNvCxnSpPr/>
          <p:nvPr/>
        </p:nvCxnSpPr>
        <p:spPr>
          <a:xfrm>
            <a:off x="9358630" y="8284210"/>
            <a:ext cx="284480" cy="28448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3357880" y="7772400"/>
            <a:ext cx="3231515" cy="829945"/>
          </a:xfrm>
          <a:prstGeom prst="rect">
            <a:avLst/>
          </a:prstGeom>
          <a:noFill/>
        </p:spPr>
        <p:txBody>
          <a:bodyPr wrap="square" rtlCol="0">
            <a:spAutoFit/>
          </a:bodyPr>
          <a:lstStyle/>
          <a:p>
            <a:pPr algn="l"/>
            <a:r>
              <a:rPr lang="zh-CN" altLang="en-US" sz="4800" b="0">
                <a:solidFill>
                  <a:srgbClr val="FFFFFF"/>
                </a:solidFill>
                <a:latin typeface="Helvetica Neue" panose="02000503000000020004" charset="0"/>
                <a:ea typeface="黑体-简" panose="02000000000000000000" charset="-122"/>
                <a:sym typeface="+mn-ea"/>
              </a:rPr>
              <a:t>推断性分析</a:t>
            </a:r>
            <a:endParaRPr lang="zh-CN" altLang="en-US" sz="4800" b="0">
              <a:solidFill>
                <a:srgbClr val="FFFFFF"/>
              </a:solidFill>
              <a:latin typeface="Helvetica Neue" panose="02000503000000020004" charset="0"/>
              <a:ea typeface="黑体-简" panose="02000000000000000000" charset="-122"/>
              <a:sym typeface="+mn-ea"/>
            </a:endParaRPr>
          </a:p>
        </p:txBody>
      </p:sp>
      <p:sp>
        <p:nvSpPr>
          <p:cNvPr id="23" name="文本框 22"/>
          <p:cNvSpPr txBox="1"/>
          <p:nvPr/>
        </p:nvSpPr>
        <p:spPr>
          <a:xfrm>
            <a:off x="1924050" y="9140190"/>
            <a:ext cx="9728200" cy="1198880"/>
          </a:xfrm>
          <a:prstGeom prst="rect">
            <a:avLst/>
          </a:prstGeom>
          <a:noFill/>
        </p:spPr>
        <p:txBody>
          <a:bodyPr wrap="square" rtlCol="0" anchor="t">
            <a:spAutoFit/>
          </a:bodyPr>
          <a:lstStyle/>
          <a:p>
            <a:pPr algn="l">
              <a:buNone/>
            </a:pPr>
            <a:r>
              <a:rPr lang="zh-CN" altLang="en-US" sz="2400">
                <a:solidFill>
                  <a:schemeClr val="tx1">
                    <a:lumMod val="65000"/>
                    <a:lumOff val="35000"/>
                  </a:schemeClr>
                </a:solidFill>
                <a:latin typeface="Helvetica Neue" panose="02000503000000020004" charset="0"/>
                <a:ea typeface="黑体-简" panose="02000000000000000000" charset="-122"/>
                <a:sym typeface="+mn-ea"/>
              </a:rPr>
              <a:t>根据样本数据对总体进行推断。</a:t>
            </a:r>
            <a:endParaRPr lang="zh-CN" altLang="en-US" sz="2400">
              <a:solidFill>
                <a:schemeClr val="tx1">
                  <a:lumMod val="65000"/>
                  <a:lumOff val="35000"/>
                </a:schemeClr>
              </a:solidFill>
              <a:latin typeface="Helvetica Neue" panose="02000503000000020004" charset="0"/>
              <a:ea typeface="黑体-简" panose="02000000000000000000" charset="-122"/>
            </a:endParaRPr>
          </a:p>
          <a:p>
            <a:pPr algn="l">
              <a:buNone/>
            </a:pPr>
            <a:endParaRPr lang="zh-CN" altLang="en-US" sz="2400">
              <a:solidFill>
                <a:schemeClr val="tx1">
                  <a:lumMod val="65000"/>
                  <a:lumOff val="35000"/>
                </a:schemeClr>
              </a:solidFill>
              <a:latin typeface="Helvetica Neue" panose="02000503000000020004" charset="0"/>
              <a:ea typeface="黑体-简" panose="02000000000000000000" charset="-122"/>
            </a:endParaRPr>
          </a:p>
          <a:p>
            <a:pPr algn="l">
              <a:buNone/>
            </a:pPr>
            <a:r>
              <a:rPr lang="zh-CN" altLang="en-US" sz="2400">
                <a:solidFill>
                  <a:schemeClr val="tx1">
                    <a:lumMod val="65000"/>
                    <a:lumOff val="35000"/>
                  </a:schemeClr>
                </a:solidFill>
                <a:latin typeface="Helvetica Neue" panose="02000503000000020004" charset="0"/>
                <a:ea typeface="黑体-简" panose="02000000000000000000" charset="-122"/>
                <a:sym typeface="+mn-ea"/>
              </a:rPr>
              <a:t>例如：可以使用统计模型来预测未来趋势、识别异常值等。</a:t>
            </a:r>
            <a:endParaRPr lang="zh-CN" altLang="en-US" sz="2400">
              <a:solidFill>
                <a:schemeClr val="tx1">
                  <a:lumMod val="65000"/>
                  <a:lumOff val="35000"/>
                </a:schemeClr>
              </a:solidFill>
              <a:latin typeface="Helvetica Neue" panose="02000503000000020004" charset="0"/>
              <a:ea typeface="黑体-简" panose="02000000000000000000" charset="-122"/>
            </a:endParaRPr>
          </a:p>
        </p:txBody>
      </p:sp>
      <p:sp>
        <p:nvSpPr>
          <p:cNvPr id="24" name="圆角矩形 23"/>
          <p:cNvSpPr/>
          <p:nvPr/>
        </p:nvSpPr>
        <p:spPr>
          <a:xfrm>
            <a:off x="12937490" y="7665720"/>
            <a:ext cx="8018780" cy="1027430"/>
          </a:xfrm>
          <a:prstGeom prst="roundRect">
            <a:avLst>
              <a:gd name="adj" fmla="val 40791"/>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6400"/>
          </a:p>
        </p:txBody>
      </p:sp>
      <p:sp>
        <p:nvSpPr>
          <p:cNvPr id="26" name="椭圆 25"/>
          <p:cNvSpPr/>
          <p:nvPr/>
        </p:nvSpPr>
        <p:spPr>
          <a:xfrm>
            <a:off x="19973290" y="8006080"/>
            <a:ext cx="345440" cy="345440"/>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cxnSp>
        <p:nvCxnSpPr>
          <p:cNvPr id="27" name="直接连接符 26"/>
          <p:cNvCxnSpPr/>
          <p:nvPr/>
        </p:nvCxnSpPr>
        <p:spPr>
          <a:xfrm>
            <a:off x="20266660" y="8284210"/>
            <a:ext cx="284480" cy="28448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4265910" y="7772400"/>
            <a:ext cx="3230880" cy="829945"/>
          </a:xfrm>
          <a:prstGeom prst="rect">
            <a:avLst/>
          </a:prstGeom>
          <a:noFill/>
        </p:spPr>
        <p:txBody>
          <a:bodyPr wrap="none" rtlCol="0">
            <a:spAutoFit/>
          </a:bodyPr>
          <a:lstStyle/>
          <a:p>
            <a:pPr algn="l"/>
            <a:r>
              <a:rPr lang="zh-CN" altLang="en-US" sz="4800" b="0">
                <a:solidFill>
                  <a:srgbClr val="FFFFFF"/>
                </a:solidFill>
                <a:latin typeface="Helvetica Neue" panose="02000503000000020004" charset="0"/>
                <a:ea typeface="黑体-简" panose="02000000000000000000" charset="-122"/>
                <a:sym typeface="+mn-ea"/>
              </a:rPr>
              <a:t>诊断性分析</a:t>
            </a:r>
            <a:endParaRPr lang="zh-CN" altLang="en-US" sz="4800" b="0">
              <a:solidFill>
                <a:srgbClr val="FFFFFF"/>
              </a:solidFill>
              <a:latin typeface="Helvetica Neue" panose="02000503000000020004" charset="0"/>
              <a:ea typeface="黑体-简" panose="02000000000000000000" charset="-122"/>
              <a:sym typeface="+mn-ea"/>
            </a:endParaRPr>
          </a:p>
        </p:txBody>
      </p:sp>
      <p:sp>
        <p:nvSpPr>
          <p:cNvPr id="29" name="文本框 28"/>
          <p:cNvSpPr txBox="1"/>
          <p:nvPr/>
        </p:nvSpPr>
        <p:spPr>
          <a:xfrm>
            <a:off x="12832080" y="9140190"/>
            <a:ext cx="9728200" cy="1198880"/>
          </a:xfrm>
          <a:prstGeom prst="rect">
            <a:avLst/>
          </a:prstGeom>
          <a:noFill/>
        </p:spPr>
        <p:txBody>
          <a:bodyPr wrap="square" rtlCol="0" anchor="t">
            <a:spAutoFit/>
          </a:bodyPr>
          <a:lstStyle/>
          <a:p>
            <a:pPr algn="l"/>
            <a:r>
              <a:rPr lang="zh-CN" altLang="en-US" sz="2400">
                <a:solidFill>
                  <a:schemeClr val="tx1">
                    <a:lumMod val="65000"/>
                    <a:lumOff val="35000"/>
                  </a:schemeClr>
                </a:solidFill>
                <a:latin typeface="Helvetica Neue" panose="02000503000000020004" charset="0"/>
                <a:ea typeface="黑体-简" panose="02000000000000000000" charset="-122"/>
                <a:sym typeface="+mn-ea"/>
              </a:rPr>
              <a:t>根据数据来诊断问题的原因。</a:t>
            </a:r>
            <a:endParaRPr lang="zh-CN" altLang="en-US" sz="2400">
              <a:solidFill>
                <a:schemeClr val="tx1">
                  <a:lumMod val="65000"/>
                  <a:lumOff val="35000"/>
                </a:schemeClr>
              </a:solidFill>
              <a:latin typeface="Helvetica Neue" panose="02000503000000020004" charset="0"/>
              <a:ea typeface="黑体-简" panose="02000000000000000000" charset="-122"/>
            </a:endParaRPr>
          </a:p>
          <a:p>
            <a:pPr algn="l"/>
            <a:endParaRPr lang="zh-CN" altLang="en-US" sz="2400" b="0">
              <a:solidFill>
                <a:srgbClr val="FFFFFF"/>
              </a:solidFill>
              <a:latin typeface="Helvetica Neue" panose="02000503000000020004" charset="0"/>
              <a:ea typeface="黑体-简" panose="02000000000000000000" charset="-122"/>
            </a:endParaRPr>
          </a:p>
          <a:p>
            <a:pPr algn="l"/>
            <a:r>
              <a:rPr lang="zh-CN" altLang="en-US" sz="2400">
                <a:solidFill>
                  <a:schemeClr val="tx1">
                    <a:lumMod val="65000"/>
                    <a:lumOff val="35000"/>
                  </a:schemeClr>
                </a:solidFill>
                <a:latin typeface="Helvetica Neue" panose="02000503000000020004" charset="0"/>
                <a:ea typeface="黑体-简" panose="02000000000000000000" charset="-122"/>
                <a:sym typeface="+mn-ea"/>
              </a:rPr>
              <a:t>例如</a:t>
            </a:r>
            <a:r>
              <a:rPr lang="zh-CN" altLang="en-US" sz="2400">
                <a:solidFill>
                  <a:schemeClr val="tx1">
                    <a:lumMod val="65000"/>
                    <a:lumOff val="35000"/>
                  </a:schemeClr>
                </a:solidFill>
                <a:latin typeface="Helvetica Neue" panose="02000503000000020004" charset="0"/>
                <a:ea typeface="黑体-简" panose="02000000000000000000" charset="-122"/>
              </a:rPr>
              <a:t>：可</a:t>
            </a:r>
            <a:r>
              <a:rPr lang="zh-CN" altLang="en-US" sz="2400">
                <a:solidFill>
                  <a:schemeClr val="tx1">
                    <a:lumMod val="65000"/>
                    <a:lumOff val="35000"/>
                  </a:schemeClr>
                </a:solidFill>
                <a:latin typeface="Helvetica Neue" panose="02000503000000020004" charset="0"/>
                <a:ea typeface="黑体-简" panose="02000000000000000000" charset="-122"/>
                <a:sym typeface="+mn-ea"/>
              </a:rPr>
              <a:t>以使用数据挖掘技术来发现数据中的异常模式、关联关系等。</a:t>
            </a:r>
            <a:endParaRPr lang="zh-CN" altLang="en-US" sz="2400">
              <a:solidFill>
                <a:schemeClr val="tx1">
                  <a:lumMod val="65000"/>
                  <a:lumOff val="35000"/>
                </a:schemeClr>
              </a:solidFill>
              <a:latin typeface="Helvetica Neue" panose="02000503000000020004" charset="0"/>
              <a:ea typeface="黑体-简" panose="02000000000000000000" charset="-122"/>
            </a:endParaRPr>
          </a:p>
        </p:txBody>
      </p:sp>
      <p:grpSp>
        <p:nvGrpSpPr>
          <p:cNvPr id="30" name="组合 29"/>
          <p:cNvGrpSpPr/>
          <p:nvPr/>
        </p:nvGrpSpPr>
        <p:grpSpPr>
          <a:xfrm>
            <a:off x="-20955" y="-8255"/>
            <a:ext cx="4324350" cy="1744980"/>
            <a:chOff x="-33" y="-13"/>
            <a:chExt cx="4435" cy="2748"/>
          </a:xfrm>
        </p:grpSpPr>
        <p:sp>
          <p:nvSpPr>
            <p:cNvPr id="31" name="矩形"/>
            <p:cNvSpPr/>
            <p:nvPr>
              <p:custDataLst>
                <p:tags r:id="rId1"/>
              </p:custDataLst>
            </p:nvPr>
          </p:nvSpPr>
          <p:spPr>
            <a:xfrm>
              <a:off x="-33" y="-13"/>
              <a:ext cx="407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2" name="数据可视化对企业的价值"/>
            <p:cNvSpPr txBox="1"/>
            <p:nvPr>
              <p:custDataLst>
                <p:tags r:id="rId2"/>
              </p:custDataLst>
            </p:nvPr>
          </p:nvSpPr>
          <p:spPr>
            <a:xfrm>
              <a:off x="2" y="403"/>
              <a:ext cx="4401"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数据分析类别</a:t>
              </a:r>
              <a:endParaRPr lang="zh-CN" altLang="en-US" sz="5000" dirty="0">
                <a:solidFill>
                  <a:srgbClr val="0C7BE0"/>
                </a:solidFill>
                <a:latin typeface="Helvetica Neue" panose="02000503000000020004" charset="0"/>
                <a:ea typeface="黑体-简" panose="02000000000000000000" charset="-122"/>
              </a:endParaRPr>
            </a:p>
          </p:txBody>
        </p:sp>
      </p:grpSp>
    </p:spTree>
    <p:custDataLst>
      <p:tags r:id="rId3"/>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6" grpId="0"/>
      <p:bldP spid="16" grpId="1"/>
      <p:bldP spid="22" grpId="0"/>
      <p:bldP spid="22" grpId="1"/>
      <p:bldP spid="28" grpId="0"/>
      <p:bldP spid="2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p:nvPr>
            <p:custDataLst>
              <p:tags r:id="rId1"/>
            </p:custDataLst>
          </p:nvPr>
        </p:nvSpPr>
        <p:spPr>
          <a:xfrm>
            <a:off x="-20955" y="-8255"/>
            <a:ext cx="3882390"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8" name="数据可视化对企业的价值"/>
          <p:cNvSpPr txBox="1"/>
          <p:nvPr>
            <p:custDataLst>
              <p:tags r:id="rId2"/>
            </p:custDataLst>
          </p:nvPr>
        </p:nvSpPr>
        <p:spPr>
          <a:xfrm>
            <a:off x="17145" y="255905"/>
            <a:ext cx="4804410"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数据分析作用</a:t>
            </a:r>
            <a:endParaRPr lang="zh-CN" altLang="en-US" sz="5000" dirty="0">
              <a:solidFill>
                <a:srgbClr val="0C7BE0"/>
              </a:solidFill>
              <a:latin typeface="Helvetica Neue" panose="02000503000000020004" charset="0"/>
              <a:ea typeface="黑体-简" panose="02000000000000000000" charset="-122"/>
            </a:endParaRPr>
          </a:p>
        </p:txBody>
      </p:sp>
      <p:sp>
        <p:nvSpPr>
          <p:cNvPr id="4" name="椭圆 3"/>
          <p:cNvSpPr/>
          <p:nvPr>
            <p:custDataLst>
              <p:tags r:id="rId3"/>
            </p:custDataLst>
          </p:nvPr>
        </p:nvSpPr>
        <p:spPr>
          <a:xfrm>
            <a:off x="3836035" y="1998980"/>
            <a:ext cx="3336925" cy="3056890"/>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3200"/>
          </a:p>
        </p:txBody>
      </p:sp>
      <p:sp>
        <p:nvSpPr>
          <p:cNvPr id="5" name="椭圆 4"/>
          <p:cNvSpPr/>
          <p:nvPr>
            <p:custDataLst>
              <p:tags r:id="rId4"/>
            </p:custDataLst>
          </p:nvPr>
        </p:nvSpPr>
        <p:spPr>
          <a:xfrm>
            <a:off x="5817870" y="5455920"/>
            <a:ext cx="3336925" cy="3056890"/>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3200"/>
          </a:p>
        </p:txBody>
      </p:sp>
      <p:sp>
        <p:nvSpPr>
          <p:cNvPr id="6" name="椭圆 5"/>
          <p:cNvSpPr/>
          <p:nvPr>
            <p:custDataLst>
              <p:tags r:id="rId5"/>
            </p:custDataLst>
          </p:nvPr>
        </p:nvSpPr>
        <p:spPr>
          <a:xfrm>
            <a:off x="3836035" y="8912860"/>
            <a:ext cx="3336925" cy="3056890"/>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3200"/>
          </a:p>
        </p:txBody>
      </p:sp>
      <p:sp>
        <p:nvSpPr>
          <p:cNvPr id="11" name="文本框 10"/>
          <p:cNvSpPr txBox="1"/>
          <p:nvPr>
            <p:custDataLst>
              <p:tags r:id="rId6"/>
            </p:custDataLst>
          </p:nvPr>
        </p:nvSpPr>
        <p:spPr>
          <a:xfrm>
            <a:off x="7561580" y="3561080"/>
            <a:ext cx="12104370" cy="2011045"/>
          </a:xfrm>
          <a:prstGeom prst="rect">
            <a:avLst/>
          </a:prstGeom>
          <a:noFill/>
        </p:spPr>
        <p:txBody>
          <a:bodyPr wrap="square" rtlCol="0" anchor="t">
            <a:spAutoFit/>
          </a:bodyPr>
          <a:lstStyle/>
          <a:p>
            <a:pPr algn="l">
              <a:lnSpc>
                <a:spcPct val="130000"/>
              </a:lnSpc>
              <a:spcBef>
                <a:spcPts val="0"/>
              </a:spcBef>
              <a:spcAft>
                <a:spcPts val="0"/>
              </a:spcAft>
            </a:pPr>
            <a:r>
              <a:rPr lang="zh-CN" altLang="en-US" sz="3200" b="0">
                <a:solidFill>
                  <a:schemeClr val="tx1">
                    <a:lumMod val="65000"/>
                    <a:lumOff val="35000"/>
                  </a:schemeClr>
                </a:solidFill>
                <a:latin typeface="Helvetica Neue" panose="02000503000000020004" charset="0"/>
                <a:ea typeface="黑体-简" panose="02000000000000000000" charset="-122"/>
                <a:sym typeface="Helvetica Neue" panose="02000503000000020004"/>
              </a:rPr>
              <a:t>简单来说就是告诉你过去发生了什么。</a:t>
            </a:r>
            <a:endParaRPr lang="zh-CN" altLang="en-US" sz="3200" b="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algn="l">
              <a:lnSpc>
                <a:spcPct val="130000"/>
              </a:lnSpc>
              <a:spcBef>
                <a:spcPts val="0"/>
              </a:spcBef>
              <a:spcAft>
                <a:spcPts val="0"/>
              </a:spcAft>
            </a:pPr>
            <a:r>
              <a:rPr lang="zh-CN" altLang="en-US" sz="3200" b="0">
                <a:solidFill>
                  <a:schemeClr val="tx1">
                    <a:lumMod val="65000"/>
                    <a:lumOff val="35000"/>
                  </a:schemeClr>
                </a:solidFill>
                <a:latin typeface="Helvetica Neue" panose="02000503000000020004" charset="0"/>
                <a:ea typeface="黑体-简" panose="02000000000000000000" charset="-122"/>
                <a:sym typeface="Helvetica Neue" panose="02000503000000020004"/>
              </a:rPr>
              <a:t>现状分析一般通过日常通报来完成，如日报、周报、月报等形式。</a:t>
            </a: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algn="l">
              <a:lnSpc>
                <a:spcPct val="130000"/>
              </a:lnSpc>
              <a:spcBef>
                <a:spcPts val="0"/>
              </a:spcBef>
              <a:spcAft>
                <a:spcPts val="0"/>
              </a:spcAft>
            </a:pP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12" name="文本框 11"/>
          <p:cNvSpPr txBox="1"/>
          <p:nvPr>
            <p:custDataLst>
              <p:tags r:id="rId7"/>
            </p:custDataLst>
          </p:nvPr>
        </p:nvSpPr>
        <p:spPr>
          <a:xfrm>
            <a:off x="9491980" y="7032625"/>
            <a:ext cx="10587355" cy="2011045"/>
          </a:xfrm>
          <a:prstGeom prst="rect">
            <a:avLst/>
          </a:prstGeom>
          <a:noFill/>
        </p:spPr>
        <p:txBody>
          <a:bodyPr wrap="square" rtlCol="0" anchor="t">
            <a:spAutoFit/>
          </a:bodyPr>
          <a:lstStyle/>
          <a:p>
            <a:pPr marL="0" marR="0" algn="l" defTabSz="821690" rtl="0" fontAlgn="auto" latinLnBrk="0" hangingPunct="0">
              <a:lnSpc>
                <a:spcPct val="130000"/>
              </a:lnSpc>
              <a:spcBef>
                <a:spcPts val="0"/>
              </a:spcBef>
              <a:spcAft>
                <a:spcPts val="0"/>
              </a:spcAft>
              <a:buClrTx/>
              <a:buSzTx/>
              <a:buFontTx/>
              <a:buNone/>
            </a:pPr>
            <a:r>
              <a:rPr lang="zh-CN" altLang="en-US" sz="3200" b="0">
                <a:solidFill>
                  <a:schemeClr val="tx1">
                    <a:lumMod val="65000"/>
                    <a:lumOff val="35000"/>
                  </a:schemeClr>
                </a:solidFill>
                <a:latin typeface="Helvetica Neue" panose="02000503000000020004" charset="0"/>
                <a:ea typeface="黑体-简" panose="02000000000000000000" charset="-122"/>
                <a:sym typeface="Helvetica Neue" panose="02000503000000020004"/>
              </a:rPr>
              <a:t>简单来说就是告诉你某一现状什么发生。</a:t>
            </a:r>
            <a:endParaRPr lang="zh-CN" altLang="en-US" sz="3200" b="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lang="zh-CN" altLang="en-US" sz="3200" b="0">
                <a:solidFill>
                  <a:schemeClr val="tx1">
                    <a:lumMod val="65000"/>
                    <a:lumOff val="35000"/>
                  </a:schemeClr>
                </a:solidFill>
                <a:latin typeface="Helvetica Neue" panose="02000503000000020004" charset="0"/>
                <a:ea typeface="黑体-简" panose="02000000000000000000" charset="-122"/>
                <a:sym typeface="Helvetica Neue" panose="02000503000000020004"/>
              </a:rPr>
              <a:t>原因</a:t>
            </a:r>
            <a:r>
              <a:rPr lang="zh-CN" altLang="en-US" sz="3200" b="0">
                <a:solidFill>
                  <a:schemeClr val="tx1">
                    <a:lumMod val="65000"/>
                    <a:lumOff val="35000"/>
                  </a:schemeClr>
                </a:solidFill>
                <a:latin typeface="Helvetica Neue" panose="02000503000000020004" charset="0"/>
                <a:ea typeface="黑体-简" panose="02000000000000000000" charset="-122"/>
                <a:sym typeface="+mn-ea"/>
              </a:rPr>
              <a:t>分析一般通过专题分析来完成，根据企业运营情况选择针对某一现状进行原因分析。</a:t>
            </a:r>
            <a:endParaRPr lang="zh-CN" altLang="en-US" sz="3200" b="0">
              <a:solidFill>
                <a:schemeClr val="tx1">
                  <a:lumMod val="65000"/>
                  <a:lumOff val="35000"/>
                </a:schemeClr>
              </a:solidFill>
              <a:latin typeface="Helvetica Neue" panose="02000503000000020004" charset="0"/>
              <a:ea typeface="黑体-简" panose="02000000000000000000" charset="-122"/>
              <a:sym typeface="+mn-ea"/>
            </a:endParaRPr>
          </a:p>
        </p:txBody>
      </p:sp>
      <p:sp>
        <p:nvSpPr>
          <p:cNvPr id="13" name="文本框 12"/>
          <p:cNvSpPr txBox="1"/>
          <p:nvPr>
            <p:custDataLst>
              <p:tags r:id="rId8"/>
            </p:custDataLst>
          </p:nvPr>
        </p:nvSpPr>
        <p:spPr>
          <a:xfrm>
            <a:off x="7561580" y="10407650"/>
            <a:ext cx="11699240" cy="2011045"/>
          </a:xfrm>
          <a:prstGeom prst="rect">
            <a:avLst/>
          </a:prstGeom>
          <a:noFill/>
        </p:spPr>
        <p:txBody>
          <a:bodyPr wrap="square" rtlCol="0" anchor="t">
            <a:spAutoFit/>
          </a:bodyPr>
          <a:lstStyle/>
          <a:p>
            <a:pPr algn="l">
              <a:lnSpc>
                <a:spcPct val="130000"/>
              </a:lnSpc>
              <a:spcBef>
                <a:spcPts val="0"/>
              </a:spcBef>
              <a:spcAft>
                <a:spcPts val="0"/>
              </a:spcAft>
            </a:pPr>
            <a:r>
              <a:rPr lang="zh-CN" altLang="en-US" sz="3200" b="0">
                <a:solidFill>
                  <a:schemeClr val="tx1">
                    <a:lumMod val="65000"/>
                    <a:lumOff val="35000"/>
                  </a:schemeClr>
                </a:solidFill>
                <a:latin typeface="Helvetica Neue" panose="02000503000000020004" charset="0"/>
                <a:ea typeface="黑体-简" panose="02000000000000000000" charset="-122"/>
              </a:rPr>
              <a:t>简单来说就是告诉你将来会发生什么。</a:t>
            </a:r>
            <a:endParaRPr lang="zh-CN" altLang="en-US" sz="3200" b="0">
              <a:solidFill>
                <a:schemeClr val="tx1">
                  <a:lumMod val="65000"/>
                  <a:lumOff val="35000"/>
                </a:schemeClr>
              </a:solidFill>
              <a:latin typeface="Helvetica Neue" panose="02000503000000020004" charset="0"/>
              <a:ea typeface="黑体-简" panose="02000000000000000000" charset="-122"/>
            </a:endParaRPr>
          </a:p>
          <a:p>
            <a:pPr algn="l">
              <a:lnSpc>
                <a:spcPct val="130000"/>
              </a:lnSpc>
              <a:spcBef>
                <a:spcPts val="0"/>
              </a:spcBef>
              <a:spcAft>
                <a:spcPts val="0"/>
              </a:spcAft>
            </a:pPr>
            <a:r>
              <a:rPr lang="zh-CN" altLang="en-US" sz="3200" b="0">
                <a:solidFill>
                  <a:schemeClr val="tx1">
                    <a:lumMod val="65000"/>
                    <a:lumOff val="35000"/>
                  </a:schemeClr>
                </a:solidFill>
                <a:latin typeface="Helvetica Neue" panose="02000503000000020004" charset="0"/>
                <a:ea typeface="黑体-简" panose="02000000000000000000" charset="-122"/>
              </a:rPr>
              <a:t>预测分析一般通过专题分析来完成，通常在制定企业季度、年度等计划时进行，其开展的频率没有现状分析及原因分析高。</a:t>
            </a:r>
            <a:endParaRPr lang="zh-CN" altLang="en-US" sz="3200" b="0">
              <a:solidFill>
                <a:schemeClr val="tx1">
                  <a:lumMod val="65000"/>
                  <a:lumOff val="35000"/>
                </a:schemeClr>
              </a:solidFill>
              <a:latin typeface="Helvetica Neue" panose="02000503000000020004" charset="0"/>
              <a:ea typeface="黑体-简" panose="02000000000000000000" charset="-122"/>
            </a:endParaRPr>
          </a:p>
        </p:txBody>
      </p:sp>
      <p:sp>
        <p:nvSpPr>
          <p:cNvPr id="14" name="文本框 13"/>
          <p:cNvSpPr txBox="1"/>
          <p:nvPr>
            <p:custDataLst>
              <p:tags r:id="rId9"/>
            </p:custDataLst>
          </p:nvPr>
        </p:nvSpPr>
        <p:spPr>
          <a:xfrm>
            <a:off x="7561580" y="2498725"/>
            <a:ext cx="4630420" cy="768350"/>
          </a:xfrm>
          <a:prstGeom prst="rect">
            <a:avLst/>
          </a:prstGeom>
          <a:noFill/>
        </p:spPr>
        <p:txBody>
          <a:bodyPr wrap="square" rtlCol="0">
            <a:spAutoFit/>
          </a:bodyPr>
          <a:lstStyle/>
          <a:p>
            <a:pPr algn="l"/>
            <a:r>
              <a:rPr lang="zh-CN" altLang="en-US" sz="4400">
                <a:solidFill>
                  <a:srgbClr val="26476A"/>
                </a:solidFill>
                <a:latin typeface="Helvetica Neue" panose="02000503000000020004" charset="0"/>
                <a:ea typeface="黑体-简" panose="02000000000000000000" charset="-122"/>
              </a:rPr>
              <a:t>现状分析</a:t>
            </a:r>
            <a:endParaRPr lang="zh-CN" altLang="en-US" sz="4400">
              <a:solidFill>
                <a:srgbClr val="26476A"/>
              </a:solidFill>
              <a:latin typeface="Helvetica Neue" panose="02000503000000020004" charset="0"/>
              <a:ea typeface="黑体-简" panose="02000000000000000000" charset="-122"/>
            </a:endParaRPr>
          </a:p>
        </p:txBody>
      </p:sp>
      <p:sp>
        <p:nvSpPr>
          <p:cNvPr id="15" name="文本框 14"/>
          <p:cNvSpPr txBox="1"/>
          <p:nvPr>
            <p:custDataLst>
              <p:tags r:id="rId10"/>
            </p:custDataLst>
          </p:nvPr>
        </p:nvSpPr>
        <p:spPr>
          <a:xfrm>
            <a:off x="9491980" y="5993765"/>
            <a:ext cx="4475480" cy="768350"/>
          </a:xfrm>
          <a:prstGeom prst="rect">
            <a:avLst/>
          </a:prstGeom>
          <a:noFill/>
        </p:spPr>
        <p:txBody>
          <a:bodyPr wrap="square" rtlCol="0">
            <a:spAutoFit/>
          </a:bodyPr>
          <a:lstStyle/>
          <a:p>
            <a:pPr algn="l"/>
            <a:r>
              <a:rPr lang="zh-CN" altLang="en-US" sz="4400">
                <a:solidFill>
                  <a:srgbClr val="26476A"/>
                </a:solidFill>
                <a:latin typeface="Helvetica Neue" panose="02000503000000020004" charset="0"/>
                <a:ea typeface="黑体-简" panose="02000000000000000000" charset="-122"/>
              </a:rPr>
              <a:t>原因分析</a:t>
            </a:r>
            <a:endParaRPr lang="zh-CN" altLang="en-US" sz="4400">
              <a:solidFill>
                <a:srgbClr val="26476A"/>
              </a:solidFill>
              <a:latin typeface="Helvetica Neue" panose="02000503000000020004" charset="0"/>
              <a:ea typeface="黑体-简" panose="02000000000000000000" charset="-122"/>
            </a:endParaRPr>
          </a:p>
        </p:txBody>
      </p:sp>
      <p:sp>
        <p:nvSpPr>
          <p:cNvPr id="16" name="文本框 15"/>
          <p:cNvSpPr txBox="1"/>
          <p:nvPr>
            <p:custDataLst>
              <p:tags r:id="rId11"/>
            </p:custDataLst>
          </p:nvPr>
        </p:nvSpPr>
        <p:spPr>
          <a:xfrm>
            <a:off x="7802880" y="9411335"/>
            <a:ext cx="4475480" cy="768350"/>
          </a:xfrm>
          <a:prstGeom prst="rect">
            <a:avLst/>
          </a:prstGeom>
          <a:noFill/>
        </p:spPr>
        <p:txBody>
          <a:bodyPr wrap="square" rtlCol="0">
            <a:spAutoFit/>
          </a:bodyPr>
          <a:lstStyle/>
          <a:p>
            <a:pPr algn="l"/>
            <a:r>
              <a:rPr lang="zh-CN" altLang="en-US" sz="4400">
                <a:solidFill>
                  <a:srgbClr val="26476A"/>
                </a:solidFill>
                <a:latin typeface="Helvetica Neue" panose="02000503000000020004" charset="0"/>
                <a:ea typeface="黑体-简" panose="02000000000000000000" charset="-122"/>
              </a:rPr>
              <a:t>预测分析</a:t>
            </a:r>
            <a:endParaRPr lang="zh-CN" altLang="en-US" sz="4400">
              <a:solidFill>
                <a:srgbClr val="26476A"/>
              </a:solidFill>
              <a:latin typeface="Helvetica Neue" panose="02000503000000020004" charset="0"/>
              <a:ea typeface="黑体-简" panose="02000000000000000000" charset="-122"/>
            </a:endParaRPr>
          </a:p>
        </p:txBody>
      </p:sp>
      <p:pic>
        <p:nvPicPr>
          <p:cNvPr id="19" name="图片 18" descr="343435383135323b333636313332323bcec4b5b5"/>
          <p:cNvPicPr>
            <a:picLocks noChangeAspect="1"/>
          </p:cNvPicPr>
          <p:nvPr>
            <p:custDataLst>
              <p:tags r:id="rId12"/>
            </p:custDataLst>
          </p:nvPr>
        </p:nvPicPr>
        <p:blipFill>
          <a:blip r:embed="rId13"/>
          <a:stretch>
            <a:fillRect/>
          </a:stretch>
        </p:blipFill>
        <p:spPr>
          <a:xfrm>
            <a:off x="4890135" y="2893060"/>
            <a:ext cx="1386840" cy="1270635"/>
          </a:xfrm>
          <a:prstGeom prst="rect">
            <a:avLst/>
          </a:prstGeom>
        </p:spPr>
      </p:pic>
      <p:pic>
        <p:nvPicPr>
          <p:cNvPr id="20" name="图片 19" descr="343435383135323b333733333032353bcec4b5b5"/>
          <p:cNvPicPr>
            <a:picLocks noChangeAspect="1"/>
          </p:cNvPicPr>
          <p:nvPr>
            <p:custDataLst>
              <p:tags r:id="rId14"/>
            </p:custDataLst>
          </p:nvPr>
        </p:nvPicPr>
        <p:blipFill>
          <a:blip r:embed="rId15"/>
          <a:stretch>
            <a:fillRect/>
          </a:stretch>
        </p:blipFill>
        <p:spPr>
          <a:xfrm>
            <a:off x="6791960" y="6348095"/>
            <a:ext cx="1386840" cy="1270635"/>
          </a:xfrm>
          <a:prstGeom prst="rect">
            <a:avLst/>
          </a:prstGeom>
        </p:spPr>
      </p:pic>
      <p:pic>
        <p:nvPicPr>
          <p:cNvPr id="21" name="图片 20" descr="31393935333132383b31393939333839383bd7dcbde1bbe3b1a8"/>
          <p:cNvPicPr>
            <a:picLocks noChangeAspect="1"/>
          </p:cNvPicPr>
          <p:nvPr>
            <p:custDataLst>
              <p:tags r:id="rId16"/>
            </p:custDataLst>
          </p:nvPr>
        </p:nvPicPr>
        <p:blipFill>
          <a:blip r:embed="rId17"/>
          <a:stretch>
            <a:fillRect/>
          </a:stretch>
        </p:blipFill>
        <p:spPr>
          <a:xfrm>
            <a:off x="4810125" y="9806940"/>
            <a:ext cx="1386840" cy="1270635"/>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Dataease 快速安装与在线文档"/>
          <p:cNvSpPr txBox="1"/>
          <p:nvPr/>
        </p:nvSpPr>
        <p:spPr>
          <a:xfrm>
            <a:off x="3602990"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b="0" dirty="0" err="1">
                <a:latin typeface="Helvetica Neue" panose="02000503000000020004" charset="0"/>
                <a:ea typeface="黑体-简" panose="02000000000000000000" charset="-122"/>
              </a:rPr>
              <a:t>数据可视化</a:t>
            </a:r>
            <a:r>
              <a:rPr lang="zh-CN" b="0" dirty="0">
                <a:latin typeface="Helvetica Neue" panose="02000503000000020004" charset="0"/>
                <a:ea typeface="黑体-简" panose="02000000000000000000" charset="-122"/>
              </a:rPr>
              <a:t>基础</a:t>
            </a:r>
            <a:endParaRPr lang="zh-CN" b="0" dirty="0">
              <a:latin typeface="Helvetica Neue" panose="02000503000000020004" charset="0"/>
              <a:ea typeface="黑体-简" panose="02000000000000000000" charset="-122"/>
            </a:endParaRPr>
          </a:p>
        </p:txBody>
      </p:sp>
      <p:sp>
        <p:nvSpPr>
          <p:cNvPr id="208" name="1"/>
          <p:cNvSpPr/>
          <p:nvPr/>
        </p:nvSpPr>
        <p:spPr>
          <a:xfrm>
            <a:off x="1219835"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1</a:t>
            </a:r>
            <a:endParaRPr sz="8300"/>
          </a:p>
        </p:txBody>
      </p:sp>
      <p:sp>
        <p:nvSpPr>
          <p:cNvPr id="209" name="线条"/>
          <p:cNvSpPr/>
          <p:nvPr/>
        </p:nvSpPr>
        <p:spPr>
          <a:xfrm>
            <a:off x="3593465"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5" name="DataEase 功能架构介绍"/>
          <p:cNvSpPr txBox="1"/>
          <p:nvPr/>
        </p:nvSpPr>
        <p:spPr>
          <a:xfrm>
            <a:off x="3604895"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可视化图表类型</a:t>
            </a:r>
            <a:endParaRPr lang="zh-CN" b="0" dirty="0">
              <a:latin typeface="Helvetica Neue" panose="02000503000000020004" charset="0"/>
              <a:ea typeface="黑体-简" panose="02000000000000000000" charset="-122"/>
            </a:endParaRPr>
          </a:p>
        </p:txBody>
      </p:sp>
      <p:sp>
        <p:nvSpPr>
          <p:cNvPr id="210" name="2"/>
          <p:cNvSpPr/>
          <p:nvPr/>
        </p:nvSpPr>
        <p:spPr>
          <a:xfrm>
            <a:off x="1219835"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2</a:t>
            </a:r>
            <a:endParaRPr sz="8300"/>
          </a:p>
        </p:txBody>
      </p:sp>
      <p:sp>
        <p:nvSpPr>
          <p:cNvPr id="213" name="线条"/>
          <p:cNvSpPr/>
          <p:nvPr/>
        </p:nvSpPr>
        <p:spPr>
          <a:xfrm>
            <a:off x="3604895"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6" name="DataEase 数据分析与仪表板制作实战"/>
          <p:cNvSpPr txBox="1"/>
          <p:nvPr/>
        </p:nvSpPr>
        <p:spPr>
          <a:xfrm>
            <a:off x="3641725"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数据可视化的特点</a:t>
            </a:r>
            <a:endParaRPr lang="zh-CN" b="0" dirty="0">
              <a:latin typeface="Helvetica Neue" panose="02000503000000020004" charset="0"/>
              <a:ea typeface="黑体-简" panose="02000000000000000000" charset="-122"/>
            </a:endParaRPr>
          </a:p>
        </p:txBody>
      </p:sp>
      <p:sp>
        <p:nvSpPr>
          <p:cNvPr id="211" name="3"/>
          <p:cNvSpPr/>
          <p:nvPr/>
        </p:nvSpPr>
        <p:spPr>
          <a:xfrm>
            <a:off x="1257300"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3</a:t>
            </a:r>
            <a:endParaRPr sz="8300"/>
          </a:p>
        </p:txBody>
      </p:sp>
      <p:sp>
        <p:nvSpPr>
          <p:cNvPr id="214" name="线条"/>
          <p:cNvSpPr/>
          <p:nvPr/>
        </p:nvSpPr>
        <p:spPr>
          <a:xfrm>
            <a:off x="3641725"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7" name="DataEase 数据分析与仪表板制作实战"/>
          <p:cNvSpPr txBox="1"/>
          <p:nvPr/>
        </p:nvSpPr>
        <p:spPr>
          <a:xfrm>
            <a:off x="3641725"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数据可视化的挑战</a:t>
            </a:r>
            <a:endParaRPr lang="zh-CN" b="0" dirty="0">
              <a:latin typeface="Helvetica Neue" panose="02000503000000020004" charset="0"/>
              <a:ea typeface="黑体-简" panose="02000000000000000000" charset="-122"/>
            </a:endParaRPr>
          </a:p>
        </p:txBody>
      </p:sp>
      <p:sp>
        <p:nvSpPr>
          <p:cNvPr id="212" name="4"/>
          <p:cNvSpPr/>
          <p:nvPr/>
        </p:nvSpPr>
        <p:spPr>
          <a:xfrm>
            <a:off x="1257300"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latin typeface="Trebuchet MS Bold" panose="020B0703020202090204" charset="0"/>
                <a:cs typeface="Trebuchet MS Bold" panose="020B0703020202090204" charset="0"/>
              </a:rPr>
              <a:t>4</a:t>
            </a:r>
            <a:endParaRPr sz="8300">
              <a:latin typeface="Trebuchet MS Bold" panose="020B0703020202090204" charset="0"/>
              <a:cs typeface="Trebuchet MS Bold" panose="020B0703020202090204" charset="0"/>
            </a:endParaRPr>
          </a:p>
        </p:txBody>
      </p:sp>
      <p:sp>
        <p:nvSpPr>
          <p:cNvPr id="215" name="线条"/>
          <p:cNvSpPr/>
          <p:nvPr/>
        </p:nvSpPr>
        <p:spPr>
          <a:xfrm>
            <a:off x="3641725"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7" name="Dataease 快速安装与在线文档"/>
          <p:cNvSpPr txBox="1"/>
          <p:nvPr>
            <p:custDataLst>
              <p:tags r:id="rId1"/>
            </p:custDataLst>
          </p:nvPr>
        </p:nvSpPr>
        <p:spPr>
          <a:xfrm>
            <a:off x="14580235"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数据分析</a:t>
            </a:r>
            <a:endParaRPr lang="zh-CN" b="0" dirty="0">
              <a:latin typeface="Helvetica Neue" panose="02000503000000020004" charset="0"/>
              <a:ea typeface="黑体-简" panose="02000000000000000000" charset="-122"/>
            </a:endParaRPr>
          </a:p>
        </p:txBody>
      </p:sp>
      <p:sp>
        <p:nvSpPr>
          <p:cNvPr id="8" name="1"/>
          <p:cNvSpPr/>
          <p:nvPr>
            <p:custDataLst>
              <p:tags r:id="rId2"/>
            </p:custDataLst>
          </p:nvPr>
        </p:nvSpPr>
        <p:spPr>
          <a:xfrm>
            <a:off x="12197080"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300">
                <a:latin typeface="Trebuchet MS Bold" panose="020B0703020202090204" charset="0"/>
                <a:cs typeface="Trebuchet MS Bold" panose="020B0703020202090204" charset="0"/>
              </a:rPr>
              <a:t>5</a:t>
            </a:r>
            <a:endParaRPr lang="en-US" sz="8300">
              <a:latin typeface="Trebuchet MS Bold" panose="020B0703020202090204" charset="0"/>
              <a:cs typeface="Trebuchet MS Bold" panose="020B0703020202090204" charset="0"/>
            </a:endParaRPr>
          </a:p>
        </p:txBody>
      </p:sp>
      <p:sp>
        <p:nvSpPr>
          <p:cNvPr id="9" name="线条"/>
          <p:cNvSpPr/>
          <p:nvPr>
            <p:custDataLst>
              <p:tags r:id="rId3"/>
            </p:custDataLst>
          </p:nvPr>
        </p:nvSpPr>
        <p:spPr>
          <a:xfrm>
            <a:off x="14570710"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1" name="DataEase 功能架构介绍"/>
          <p:cNvSpPr txBox="1"/>
          <p:nvPr>
            <p:custDataLst>
              <p:tags r:id="rId4"/>
            </p:custDataLst>
          </p:nvPr>
        </p:nvSpPr>
        <p:spPr>
          <a:xfrm>
            <a:off x="14582140"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dirty="0">
                <a:latin typeface="Helvetica Neue" panose="02000503000000020004" charset="0"/>
                <a:ea typeface="黑体-简" panose="02000000000000000000" charset="-122"/>
              </a:rPr>
              <a:t>数据可视化工具介绍</a:t>
            </a:r>
            <a:endParaRPr lang="zh-CN" dirty="0">
              <a:latin typeface="Helvetica Neue" panose="02000503000000020004" charset="0"/>
              <a:ea typeface="黑体-简" panose="02000000000000000000" charset="-122"/>
            </a:endParaRPr>
          </a:p>
        </p:txBody>
      </p:sp>
      <p:sp>
        <p:nvSpPr>
          <p:cNvPr id="12" name="2"/>
          <p:cNvSpPr/>
          <p:nvPr>
            <p:custDataLst>
              <p:tags r:id="rId5"/>
            </p:custDataLst>
          </p:nvPr>
        </p:nvSpPr>
        <p:spPr>
          <a:xfrm>
            <a:off x="12197080" y="4839970"/>
            <a:ext cx="1857375" cy="1880235"/>
          </a:xfrm>
          <a:prstGeom prst="diamond">
            <a:avLst/>
          </a:prstGeom>
          <a:solidFill>
            <a:srgbClr val="0A7BE0"/>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300">
                <a:latin typeface="Trebuchet MS Bold" panose="020B0703020202090204" charset="0"/>
                <a:cs typeface="Trebuchet MS Bold" panose="020B0703020202090204" charset="0"/>
              </a:rPr>
              <a:t>6</a:t>
            </a:r>
            <a:endParaRPr lang="en-US" sz="8300">
              <a:latin typeface="Trebuchet MS Bold" panose="020B0703020202090204" charset="0"/>
              <a:cs typeface="Trebuchet MS Bold" panose="020B0703020202090204" charset="0"/>
            </a:endParaRPr>
          </a:p>
        </p:txBody>
      </p:sp>
      <p:sp>
        <p:nvSpPr>
          <p:cNvPr id="13" name="线条"/>
          <p:cNvSpPr/>
          <p:nvPr>
            <p:custDataLst>
              <p:tags r:id="rId6"/>
            </p:custDataLst>
          </p:nvPr>
        </p:nvSpPr>
        <p:spPr>
          <a:xfrm>
            <a:off x="14582140"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5" name="DataEase 数据分析与仪表板制作实战"/>
          <p:cNvSpPr txBox="1"/>
          <p:nvPr>
            <p:custDataLst>
              <p:tags r:id="rId7"/>
            </p:custDataLst>
          </p:nvPr>
        </p:nvSpPr>
        <p:spPr>
          <a:xfrm>
            <a:off x="14618970"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数据可视化分析过程</a:t>
            </a:r>
            <a:endParaRPr lang="zh-CN" b="0" dirty="0">
              <a:latin typeface="Helvetica Neue" panose="02000503000000020004" charset="0"/>
              <a:ea typeface="黑体-简" panose="02000000000000000000" charset="-122"/>
            </a:endParaRPr>
          </a:p>
        </p:txBody>
      </p:sp>
      <p:sp>
        <p:nvSpPr>
          <p:cNvPr id="16" name="3"/>
          <p:cNvSpPr/>
          <p:nvPr>
            <p:custDataLst>
              <p:tags r:id="rId8"/>
            </p:custDataLst>
          </p:nvPr>
        </p:nvSpPr>
        <p:spPr>
          <a:xfrm>
            <a:off x="12234545"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300">
                <a:latin typeface="Trebuchet MS Bold" panose="020B0703020202090204" charset="0"/>
                <a:cs typeface="Trebuchet MS Bold" panose="020B0703020202090204" charset="0"/>
              </a:rPr>
              <a:t>7</a:t>
            </a:r>
            <a:endParaRPr lang="en-US" sz="8300">
              <a:latin typeface="Trebuchet MS Bold" panose="020B0703020202090204" charset="0"/>
              <a:cs typeface="Trebuchet MS Bold" panose="020B0703020202090204" charset="0"/>
            </a:endParaRPr>
          </a:p>
        </p:txBody>
      </p:sp>
      <p:sp>
        <p:nvSpPr>
          <p:cNvPr id="17" name="线条"/>
          <p:cNvSpPr/>
          <p:nvPr>
            <p:custDataLst>
              <p:tags r:id="rId9"/>
            </p:custDataLst>
          </p:nvPr>
        </p:nvSpPr>
        <p:spPr>
          <a:xfrm>
            <a:off x="14618970"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9" name="DataEase 数据分析与仪表板制作实战"/>
          <p:cNvSpPr txBox="1"/>
          <p:nvPr>
            <p:custDataLst>
              <p:tags r:id="rId10"/>
            </p:custDataLst>
          </p:nvPr>
        </p:nvSpPr>
        <p:spPr>
          <a:xfrm>
            <a:off x="14618970"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实验一</a:t>
            </a:r>
            <a:endParaRPr lang="zh-CN" b="0" dirty="0">
              <a:latin typeface="Helvetica Neue" panose="02000503000000020004" charset="0"/>
              <a:ea typeface="黑体-简" panose="02000000000000000000" charset="-122"/>
            </a:endParaRPr>
          </a:p>
        </p:txBody>
      </p:sp>
      <p:sp>
        <p:nvSpPr>
          <p:cNvPr id="20" name="4"/>
          <p:cNvSpPr/>
          <p:nvPr>
            <p:custDataLst>
              <p:tags r:id="rId11"/>
            </p:custDataLst>
          </p:nvPr>
        </p:nvSpPr>
        <p:spPr>
          <a:xfrm>
            <a:off x="12234545"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300">
                <a:latin typeface="Trebuchet MS Bold" panose="020B0703020202090204" charset="0"/>
                <a:cs typeface="Trebuchet MS Bold" panose="020B0703020202090204" charset="0"/>
              </a:rPr>
              <a:t>8</a:t>
            </a:r>
            <a:endParaRPr lang="en-US" sz="8300">
              <a:latin typeface="Trebuchet MS Bold" panose="020B0703020202090204" charset="0"/>
              <a:cs typeface="Trebuchet MS Bold" panose="020B0703020202090204" charset="0"/>
            </a:endParaRPr>
          </a:p>
        </p:txBody>
      </p:sp>
      <p:sp>
        <p:nvSpPr>
          <p:cNvPr id="21" name="线条"/>
          <p:cNvSpPr/>
          <p:nvPr>
            <p:custDataLst>
              <p:tags r:id="rId12"/>
            </p:custDataLst>
          </p:nvPr>
        </p:nvSpPr>
        <p:spPr>
          <a:xfrm>
            <a:off x="14618970"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p:nvPr>
            <p:custDataLst>
              <p:tags r:id="rId1"/>
            </p:custDataLst>
          </p:nvPr>
        </p:nvSpPr>
        <p:spPr>
          <a:xfrm>
            <a:off x="-20955" y="-8255"/>
            <a:ext cx="7266305"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0640" y="255905"/>
            <a:ext cx="7855585"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数据可视化分析工具介绍</a:t>
            </a:r>
            <a:endParaRPr lang="zh-CN" altLang="en-US" sz="5000" dirty="0">
              <a:solidFill>
                <a:srgbClr val="0C7BE0"/>
              </a:solidFill>
              <a:latin typeface="Helvetica Neue" panose="02000503000000020004" charset="0"/>
              <a:ea typeface="黑体-简" panose="02000000000000000000" charset="-122"/>
            </a:endParaRPr>
          </a:p>
        </p:txBody>
      </p:sp>
      <p:sp>
        <p:nvSpPr>
          <p:cNvPr id="20" name="圆角矩形 19"/>
          <p:cNvSpPr/>
          <p:nvPr>
            <p:custDataLst>
              <p:tags r:id="rId3"/>
            </p:custDataLst>
          </p:nvPr>
        </p:nvSpPr>
        <p:spPr>
          <a:xfrm rot="2700000">
            <a:off x="5865317" y="4736522"/>
            <a:ext cx="3862769" cy="3862769"/>
          </a:xfrm>
          <a:prstGeom prst="roundRect">
            <a:avLst/>
          </a:prstGeom>
          <a:noFill/>
          <a:ln w="12700" cap="flat" cmpd="sng" algn="ctr">
            <a:gradFill>
              <a:gsLst>
                <a:gs pos="50000">
                  <a:srgbClr val="5A80A7"/>
                </a:gs>
                <a:gs pos="0">
                  <a:srgbClr val="91AAC4"/>
                </a:gs>
                <a:gs pos="100000">
                  <a:srgbClr val="235589"/>
                </a:gs>
              </a:gsLst>
              <a:lin ang="5400000" scaled="1"/>
            </a:grad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7" name="圆角矩形 16"/>
          <p:cNvSpPr/>
          <p:nvPr>
            <p:custDataLst>
              <p:tags r:id="rId4"/>
            </p:custDataLst>
          </p:nvPr>
        </p:nvSpPr>
        <p:spPr>
          <a:xfrm rot="2700000">
            <a:off x="2853564" y="7957106"/>
            <a:ext cx="3862769" cy="3862769"/>
          </a:xfrm>
          <a:prstGeom prst="roundRect">
            <a:avLst/>
          </a:prstGeom>
          <a:noFill/>
          <a:ln w="12700" cap="flat" cmpd="sng" algn="ctr">
            <a:gradFill>
              <a:gsLst>
                <a:gs pos="50000">
                  <a:srgbClr val="5A80A7"/>
                </a:gs>
                <a:gs pos="0">
                  <a:srgbClr val="91AAC4"/>
                </a:gs>
                <a:gs pos="100000">
                  <a:srgbClr val="235589"/>
                </a:gs>
              </a:gsLst>
              <a:lin ang="5400000" scaled="1"/>
            </a:grad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23" name="圆角矩形 22"/>
          <p:cNvSpPr/>
          <p:nvPr>
            <p:custDataLst>
              <p:tags r:id="rId5"/>
            </p:custDataLst>
          </p:nvPr>
        </p:nvSpPr>
        <p:spPr>
          <a:xfrm rot="2700000">
            <a:off x="17605722" y="4736522"/>
            <a:ext cx="3862769" cy="3862769"/>
          </a:xfrm>
          <a:prstGeom prst="roundRect">
            <a:avLst/>
          </a:prstGeom>
          <a:noFill/>
          <a:ln w="12700" cap="flat" cmpd="sng" algn="ctr">
            <a:gradFill>
              <a:gsLst>
                <a:gs pos="50000">
                  <a:srgbClr val="5A80A7"/>
                </a:gs>
                <a:gs pos="0">
                  <a:srgbClr val="91AAC4"/>
                </a:gs>
                <a:gs pos="100000">
                  <a:srgbClr val="235589"/>
                </a:gs>
              </a:gsLst>
              <a:lin ang="5400000" scaled="1"/>
            </a:grad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22" name="圆角矩形 21"/>
          <p:cNvSpPr/>
          <p:nvPr>
            <p:custDataLst>
              <p:tags r:id="rId6"/>
            </p:custDataLst>
          </p:nvPr>
        </p:nvSpPr>
        <p:spPr>
          <a:xfrm rot="2700000">
            <a:off x="11735520" y="4736522"/>
            <a:ext cx="3862769" cy="3862769"/>
          </a:xfrm>
          <a:prstGeom prst="roundRect">
            <a:avLst/>
          </a:prstGeom>
          <a:noFill/>
          <a:ln w="12700" cap="flat" cmpd="sng" algn="ctr">
            <a:gradFill>
              <a:gsLst>
                <a:gs pos="50000">
                  <a:srgbClr val="5A80A7"/>
                </a:gs>
                <a:gs pos="0">
                  <a:srgbClr val="91AAC4"/>
                </a:gs>
                <a:gs pos="100000">
                  <a:srgbClr val="235589"/>
                </a:gs>
              </a:gsLst>
              <a:lin ang="5400000" scaled="1"/>
            </a:grad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8" name="圆角矩形 17"/>
          <p:cNvSpPr/>
          <p:nvPr>
            <p:custDataLst>
              <p:tags r:id="rId7"/>
            </p:custDataLst>
          </p:nvPr>
        </p:nvSpPr>
        <p:spPr>
          <a:xfrm rot="2700000">
            <a:off x="8740666" y="7957106"/>
            <a:ext cx="3862769" cy="3862769"/>
          </a:xfrm>
          <a:prstGeom prst="roundRect">
            <a:avLst/>
          </a:prstGeom>
          <a:noFill/>
          <a:ln w="12700" cap="flat" cmpd="sng" algn="ctr">
            <a:gradFill>
              <a:gsLst>
                <a:gs pos="50000">
                  <a:srgbClr val="5A80A7"/>
                </a:gs>
                <a:gs pos="0">
                  <a:srgbClr val="91AAC4"/>
                </a:gs>
                <a:gs pos="100000">
                  <a:srgbClr val="235589"/>
                </a:gs>
              </a:gsLst>
              <a:lin ang="5400000" scaled="1"/>
            </a:grad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21" name="圆角矩形 20"/>
          <p:cNvSpPr/>
          <p:nvPr>
            <p:custDataLst>
              <p:tags r:id="rId8"/>
            </p:custDataLst>
          </p:nvPr>
        </p:nvSpPr>
        <p:spPr>
          <a:xfrm rot="2700000">
            <a:off x="14628975" y="7958313"/>
            <a:ext cx="3862769" cy="3862769"/>
          </a:xfrm>
          <a:prstGeom prst="roundRect">
            <a:avLst/>
          </a:prstGeom>
          <a:noFill/>
          <a:ln w="12700" cap="flat" cmpd="sng" algn="ctr">
            <a:gradFill>
              <a:gsLst>
                <a:gs pos="50000">
                  <a:srgbClr val="5A80A7"/>
                </a:gs>
                <a:gs pos="0">
                  <a:srgbClr val="91AAC4"/>
                </a:gs>
                <a:gs pos="100000">
                  <a:srgbClr val="235589"/>
                </a:gs>
              </a:gsLst>
              <a:lin ang="5400000" scaled="1"/>
            </a:grad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4" name="圆角矩形 3"/>
          <p:cNvSpPr/>
          <p:nvPr>
            <p:custDataLst>
              <p:tags r:id="rId9"/>
            </p:custDataLst>
          </p:nvPr>
        </p:nvSpPr>
        <p:spPr>
          <a:xfrm rot="2700000">
            <a:off x="2852357" y="7660156"/>
            <a:ext cx="3862769" cy="3862769"/>
          </a:xfrm>
          <a:prstGeom prst="roundRect">
            <a:avLst/>
          </a:prstGeom>
          <a:solidFill>
            <a:srgbClr val="000000">
              <a:alpha val="0"/>
            </a:srgbClr>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1" name="圆角矩形 10"/>
          <p:cNvSpPr/>
          <p:nvPr>
            <p:custDataLst>
              <p:tags r:id="rId10"/>
            </p:custDataLst>
          </p:nvPr>
        </p:nvSpPr>
        <p:spPr>
          <a:xfrm rot="2700000">
            <a:off x="5864110" y="4439572"/>
            <a:ext cx="3862769" cy="3862769"/>
          </a:xfrm>
          <a:prstGeom prst="roundRect">
            <a:avLst/>
          </a:prstGeom>
          <a:solidFill>
            <a:srgbClr val="000000">
              <a:alpha val="0"/>
            </a:srgbClr>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3" name="圆角矩形 12"/>
          <p:cNvSpPr/>
          <p:nvPr>
            <p:custDataLst>
              <p:tags r:id="rId11"/>
            </p:custDataLst>
          </p:nvPr>
        </p:nvSpPr>
        <p:spPr>
          <a:xfrm rot="2700000">
            <a:off x="11734312" y="4439572"/>
            <a:ext cx="3862769" cy="3862769"/>
          </a:xfrm>
          <a:prstGeom prst="roundRect">
            <a:avLst/>
          </a:prstGeom>
          <a:solidFill>
            <a:srgbClr val="000000">
              <a:alpha val="0"/>
            </a:srgbClr>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4" name="圆角矩形 13"/>
          <p:cNvSpPr/>
          <p:nvPr>
            <p:custDataLst>
              <p:tags r:id="rId12"/>
            </p:custDataLst>
          </p:nvPr>
        </p:nvSpPr>
        <p:spPr>
          <a:xfrm rot="2700000">
            <a:off x="14624147" y="7660156"/>
            <a:ext cx="3862769" cy="3862769"/>
          </a:xfrm>
          <a:prstGeom prst="roundRect">
            <a:avLst/>
          </a:prstGeom>
          <a:solidFill>
            <a:srgbClr val="000000">
              <a:alpha val="0"/>
            </a:srgbClr>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5" name="圆角矩形 14"/>
          <p:cNvSpPr/>
          <p:nvPr>
            <p:custDataLst>
              <p:tags r:id="rId13"/>
            </p:custDataLst>
          </p:nvPr>
        </p:nvSpPr>
        <p:spPr>
          <a:xfrm rot="2700000">
            <a:off x="17604515" y="4439572"/>
            <a:ext cx="3862769" cy="3862769"/>
          </a:xfrm>
          <a:prstGeom prst="roundRect">
            <a:avLst/>
          </a:prstGeom>
          <a:solidFill>
            <a:srgbClr val="000000">
              <a:alpha val="0"/>
            </a:srgbClr>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2" name="圆角矩形 11"/>
          <p:cNvSpPr/>
          <p:nvPr>
            <p:custDataLst>
              <p:tags r:id="rId14"/>
            </p:custDataLst>
          </p:nvPr>
        </p:nvSpPr>
        <p:spPr>
          <a:xfrm rot="2700000">
            <a:off x="8739459" y="7660156"/>
            <a:ext cx="3862769" cy="3862769"/>
          </a:xfrm>
          <a:prstGeom prst="roundRect">
            <a:avLst/>
          </a:prstGeom>
          <a:solidFill>
            <a:srgbClr val="000000">
              <a:alpha val="0"/>
            </a:srgbClr>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25" name="圆角矩形 24"/>
          <p:cNvSpPr/>
          <p:nvPr>
            <p:custDataLst>
              <p:tags r:id="rId15"/>
            </p:custDataLst>
          </p:nvPr>
        </p:nvSpPr>
        <p:spPr>
          <a:xfrm rot="2700000">
            <a:off x="7260743" y="3441287"/>
            <a:ext cx="1070711" cy="1070711"/>
          </a:xfrm>
          <a:prstGeom prst="roundRect">
            <a:avLst>
              <a:gd name="adj" fmla="val 20982"/>
            </a:avLst>
          </a:prstGeom>
          <a:solidFill>
            <a:srgbClr val="FFFFFF"/>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26" name="圆角矩形 25"/>
          <p:cNvSpPr/>
          <p:nvPr>
            <p:custDataLst>
              <p:tags r:id="rId16"/>
            </p:custDataLst>
          </p:nvPr>
        </p:nvSpPr>
        <p:spPr>
          <a:xfrm rot="2700000">
            <a:off x="4248990" y="11649672"/>
            <a:ext cx="1070711" cy="1070711"/>
          </a:xfrm>
          <a:prstGeom prst="roundRect">
            <a:avLst>
              <a:gd name="adj" fmla="val 20982"/>
            </a:avLst>
          </a:prstGeom>
          <a:solidFill>
            <a:srgbClr val="FFFFFF"/>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27" name="圆角矩形 26"/>
          <p:cNvSpPr/>
          <p:nvPr>
            <p:custDataLst>
              <p:tags r:id="rId17"/>
            </p:custDataLst>
          </p:nvPr>
        </p:nvSpPr>
        <p:spPr>
          <a:xfrm rot="2700000">
            <a:off x="10137299" y="11649672"/>
            <a:ext cx="1070711" cy="1070711"/>
          </a:xfrm>
          <a:prstGeom prst="roundRect">
            <a:avLst>
              <a:gd name="adj" fmla="val 20982"/>
            </a:avLst>
          </a:prstGeom>
          <a:solidFill>
            <a:srgbClr val="FFFFFF"/>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28" name="圆角矩形 27"/>
          <p:cNvSpPr/>
          <p:nvPr>
            <p:custDataLst>
              <p:tags r:id="rId18"/>
            </p:custDataLst>
          </p:nvPr>
        </p:nvSpPr>
        <p:spPr>
          <a:xfrm rot="2700000">
            <a:off x="16025608" y="11649672"/>
            <a:ext cx="1070711" cy="1070711"/>
          </a:xfrm>
          <a:prstGeom prst="roundRect">
            <a:avLst>
              <a:gd name="adj" fmla="val 20982"/>
            </a:avLst>
          </a:prstGeom>
          <a:solidFill>
            <a:srgbClr val="FFFFFF"/>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29" name="圆角矩形 28"/>
          <p:cNvSpPr/>
          <p:nvPr>
            <p:custDataLst>
              <p:tags r:id="rId19"/>
            </p:custDataLst>
          </p:nvPr>
        </p:nvSpPr>
        <p:spPr>
          <a:xfrm rot="2700000">
            <a:off x="13132152" y="3441287"/>
            <a:ext cx="1070711" cy="1070711"/>
          </a:xfrm>
          <a:prstGeom prst="roundRect">
            <a:avLst>
              <a:gd name="adj" fmla="val 20982"/>
            </a:avLst>
          </a:prstGeom>
          <a:solidFill>
            <a:srgbClr val="FFFFFF"/>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30" name="圆角矩形 29"/>
          <p:cNvSpPr/>
          <p:nvPr>
            <p:custDataLst>
              <p:tags r:id="rId20"/>
            </p:custDataLst>
          </p:nvPr>
        </p:nvSpPr>
        <p:spPr>
          <a:xfrm rot="2700000">
            <a:off x="19003561" y="3441287"/>
            <a:ext cx="1070711" cy="1070711"/>
          </a:xfrm>
          <a:prstGeom prst="roundRect">
            <a:avLst>
              <a:gd name="adj" fmla="val 20982"/>
            </a:avLst>
          </a:prstGeom>
          <a:solidFill>
            <a:srgbClr val="FFFFFF"/>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31" name="文本框 30"/>
          <p:cNvSpPr txBox="1"/>
          <p:nvPr>
            <p:custDataLst>
              <p:tags r:id="rId21"/>
            </p:custDataLst>
          </p:nvPr>
        </p:nvSpPr>
        <p:spPr>
          <a:xfrm>
            <a:off x="7313856" y="3670639"/>
            <a:ext cx="965692" cy="613215"/>
          </a:xfrm>
          <a:prstGeom prst="rect">
            <a:avLst/>
          </a:prstGeom>
          <a:noFill/>
        </p:spPr>
        <p:txBody>
          <a:bodyPr wrap="square" bIns="0" rtlCol="0">
            <a:normAutofit/>
          </a:bodyPr>
          <a:lstStyle/>
          <a:p>
            <a:pPr algn="ctr"/>
            <a:r>
              <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rPr>
              <a:t>02</a:t>
            </a: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p:txBody>
      </p:sp>
      <p:sp>
        <p:nvSpPr>
          <p:cNvPr id="32" name="文本框 31"/>
          <p:cNvSpPr txBox="1"/>
          <p:nvPr>
            <p:custDataLst>
              <p:tags r:id="rId22"/>
            </p:custDataLst>
          </p:nvPr>
        </p:nvSpPr>
        <p:spPr>
          <a:xfrm>
            <a:off x="4302103" y="11879024"/>
            <a:ext cx="965692" cy="613215"/>
          </a:xfrm>
          <a:prstGeom prst="rect">
            <a:avLst/>
          </a:prstGeom>
          <a:noFill/>
        </p:spPr>
        <p:txBody>
          <a:bodyPr wrap="square" bIns="0" rtlCol="0">
            <a:normAutofit/>
            <a:scene3d>
              <a:camera prst="orthographicFront"/>
              <a:lightRig rig="threePt" dir="t"/>
            </a:scene3d>
          </a:bodyPr>
          <a:lstStyle/>
          <a:p>
            <a:pPr algn="ctr"/>
            <a:r>
              <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rPr>
              <a:t>01</a:t>
            </a: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p:txBody>
      </p:sp>
      <p:sp>
        <p:nvSpPr>
          <p:cNvPr id="33" name="文本框 32"/>
          <p:cNvSpPr txBox="1"/>
          <p:nvPr>
            <p:custDataLst>
              <p:tags r:id="rId23"/>
            </p:custDataLst>
          </p:nvPr>
        </p:nvSpPr>
        <p:spPr>
          <a:xfrm>
            <a:off x="10190412" y="11879024"/>
            <a:ext cx="965692" cy="613215"/>
          </a:xfrm>
          <a:prstGeom prst="rect">
            <a:avLst/>
          </a:prstGeom>
          <a:noFill/>
        </p:spPr>
        <p:txBody>
          <a:bodyPr wrap="square" bIns="0" rtlCol="0">
            <a:normAutofit/>
          </a:bodyPr>
          <a:lstStyle/>
          <a:p>
            <a:pPr algn="ctr"/>
            <a:r>
              <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rPr>
              <a:t>03</a:t>
            </a: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a:p>
            <a:pPr algn="ct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p:txBody>
      </p:sp>
      <p:sp>
        <p:nvSpPr>
          <p:cNvPr id="34" name="文本框 33"/>
          <p:cNvSpPr txBox="1"/>
          <p:nvPr>
            <p:custDataLst>
              <p:tags r:id="rId24"/>
            </p:custDataLst>
          </p:nvPr>
        </p:nvSpPr>
        <p:spPr>
          <a:xfrm>
            <a:off x="13184058" y="3670639"/>
            <a:ext cx="965692" cy="613215"/>
          </a:xfrm>
          <a:prstGeom prst="rect">
            <a:avLst/>
          </a:prstGeom>
          <a:noFill/>
        </p:spPr>
        <p:txBody>
          <a:bodyPr wrap="square" bIns="0" rtlCol="0">
            <a:normAutofit/>
          </a:bodyPr>
          <a:lstStyle/>
          <a:p>
            <a:pPr algn="ctr"/>
            <a:r>
              <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rPr>
              <a:t>04</a:t>
            </a: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a:p>
            <a:pPr algn="ct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p:txBody>
      </p:sp>
      <p:sp>
        <p:nvSpPr>
          <p:cNvPr id="35" name="文本框 34"/>
          <p:cNvSpPr txBox="1"/>
          <p:nvPr>
            <p:custDataLst>
              <p:tags r:id="rId25"/>
            </p:custDataLst>
          </p:nvPr>
        </p:nvSpPr>
        <p:spPr>
          <a:xfrm>
            <a:off x="16078721" y="11879024"/>
            <a:ext cx="965692" cy="613215"/>
          </a:xfrm>
          <a:prstGeom prst="rect">
            <a:avLst/>
          </a:prstGeom>
          <a:noFill/>
        </p:spPr>
        <p:txBody>
          <a:bodyPr wrap="square" bIns="0" rtlCol="0">
            <a:normAutofit/>
          </a:bodyPr>
          <a:lstStyle/>
          <a:p>
            <a:pPr algn="ctr"/>
            <a:r>
              <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rPr>
              <a:t>05</a:t>
            </a: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a:p>
            <a:pPr algn="ct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p:txBody>
      </p:sp>
      <p:sp>
        <p:nvSpPr>
          <p:cNvPr id="36" name="文本框 35"/>
          <p:cNvSpPr txBox="1"/>
          <p:nvPr>
            <p:custDataLst>
              <p:tags r:id="rId26"/>
            </p:custDataLst>
          </p:nvPr>
        </p:nvSpPr>
        <p:spPr>
          <a:xfrm>
            <a:off x="19056674" y="3670639"/>
            <a:ext cx="965692" cy="613215"/>
          </a:xfrm>
          <a:prstGeom prst="rect">
            <a:avLst/>
          </a:prstGeom>
          <a:noFill/>
        </p:spPr>
        <p:txBody>
          <a:bodyPr wrap="square" bIns="0" rtlCol="0">
            <a:normAutofit/>
          </a:bodyPr>
          <a:lstStyle/>
          <a:p>
            <a:pPr algn="ctr"/>
            <a:r>
              <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rPr>
              <a:t>06</a:t>
            </a: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a:p>
            <a:pPr algn="ct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a:p>
            <a:pPr algn="ct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p:txBody>
      </p:sp>
      <p:sp>
        <p:nvSpPr>
          <p:cNvPr id="63" name="文本框 62"/>
          <p:cNvSpPr txBox="1"/>
          <p:nvPr>
            <p:custDataLst>
              <p:tags r:id="rId27"/>
            </p:custDataLst>
          </p:nvPr>
        </p:nvSpPr>
        <p:spPr>
          <a:xfrm>
            <a:off x="2989968" y="8095469"/>
            <a:ext cx="3587547" cy="671156"/>
          </a:xfrm>
          <a:prstGeom prst="rect">
            <a:avLst/>
          </a:prstGeom>
          <a:noFill/>
        </p:spPr>
        <p:txBody>
          <a:bodyPr wrap="square" bIns="0" rtlCol="0">
            <a:noAutofit/>
          </a:bodyPr>
          <a:lstStyle/>
          <a:p>
            <a:pPr algn="ctr">
              <a:lnSpc>
                <a:spcPct val="130000"/>
              </a:lnSpc>
            </a:pPr>
            <a:r>
              <a:rPr lang="zh-CN" altLang="en-US" sz="4000" b="0">
                <a:solidFill>
                  <a:schemeClr val="tx1">
                    <a:lumMod val="65000"/>
                    <a:lumOff val="35000"/>
                  </a:schemeClr>
                </a:solidFill>
                <a:uFillTx/>
                <a:latin typeface="Helvetica Neue" panose="02000503000000020004" charset="0"/>
                <a:ea typeface="黑体-简" panose="02000000000000000000" charset="-122"/>
              </a:rPr>
              <a:t>Excel</a:t>
            </a:r>
            <a:endParaRPr lang="zh-CN" altLang="en-US" sz="4000" b="0">
              <a:solidFill>
                <a:schemeClr val="tx1">
                  <a:lumMod val="65000"/>
                  <a:lumOff val="35000"/>
                </a:schemeClr>
              </a:solidFill>
              <a:uFillTx/>
              <a:latin typeface="Helvetica Neue" panose="02000503000000020004" charset="0"/>
              <a:ea typeface="黑体-简" panose="02000000000000000000" charset="-122"/>
            </a:endParaRPr>
          </a:p>
        </p:txBody>
      </p:sp>
      <p:sp>
        <p:nvSpPr>
          <p:cNvPr id="37" name="文本框 36"/>
          <p:cNvSpPr txBox="1"/>
          <p:nvPr>
            <p:custDataLst>
              <p:tags r:id="rId28"/>
            </p:custDataLst>
          </p:nvPr>
        </p:nvSpPr>
        <p:spPr>
          <a:xfrm>
            <a:off x="8875863" y="8324069"/>
            <a:ext cx="3587547" cy="671156"/>
          </a:xfrm>
          <a:prstGeom prst="rect">
            <a:avLst/>
          </a:prstGeom>
          <a:noFill/>
        </p:spPr>
        <p:txBody>
          <a:bodyPr wrap="square" bIns="0" rtlCol="0">
            <a:noAutofit/>
          </a:bodyPr>
          <a:lstStyle/>
          <a:p>
            <a:pPr algn="ctr"/>
            <a:r>
              <a:rPr lang="zh-CN" altLang="en-US" sz="4000" b="0">
                <a:solidFill>
                  <a:schemeClr val="tx1">
                    <a:lumMod val="65000"/>
                    <a:lumOff val="35000"/>
                  </a:schemeClr>
                </a:solidFill>
                <a:uFillTx/>
                <a:latin typeface="Helvetica Neue" panose="02000503000000020004" charset="0"/>
                <a:ea typeface="黑体-简" panose="02000000000000000000" charset="-122"/>
              </a:rPr>
              <a:t>FineBI</a:t>
            </a:r>
            <a:endParaRPr lang="zh-CN" altLang="en-US" sz="4000" b="0" spc="300">
              <a:solidFill>
                <a:schemeClr val="tx1">
                  <a:lumMod val="65000"/>
                  <a:lumOff val="35000"/>
                </a:schemeClr>
              </a:solidFill>
              <a:uFillTx/>
              <a:latin typeface="Helvetica Neue" panose="02000503000000020004" charset="0"/>
              <a:ea typeface="黑体-简" panose="02000000000000000000" charset="-122"/>
            </a:endParaRPr>
          </a:p>
        </p:txBody>
      </p:sp>
      <p:sp>
        <p:nvSpPr>
          <p:cNvPr id="39" name="文本框 38"/>
          <p:cNvSpPr txBox="1"/>
          <p:nvPr>
            <p:custDataLst>
              <p:tags r:id="rId29"/>
            </p:custDataLst>
          </p:nvPr>
        </p:nvSpPr>
        <p:spPr>
          <a:xfrm>
            <a:off x="6001721" y="5134851"/>
            <a:ext cx="3587547" cy="671156"/>
          </a:xfrm>
          <a:prstGeom prst="rect">
            <a:avLst/>
          </a:prstGeom>
          <a:noFill/>
        </p:spPr>
        <p:txBody>
          <a:bodyPr wrap="square" bIns="0" rtlCol="0">
            <a:noAutofit/>
          </a:bodyPr>
          <a:lstStyle/>
          <a:p>
            <a:pPr algn="ctr"/>
            <a:r>
              <a:rPr lang="zh-CN" altLang="en-US" sz="4000" b="0">
                <a:solidFill>
                  <a:schemeClr val="tx1">
                    <a:lumMod val="65000"/>
                    <a:lumOff val="35000"/>
                  </a:schemeClr>
                </a:solidFill>
                <a:uFillTx/>
                <a:latin typeface="Helvetica Neue" panose="02000503000000020004" charset="0"/>
                <a:ea typeface="黑体-简" panose="02000000000000000000" charset="-122"/>
              </a:rPr>
              <a:t>Tableau</a:t>
            </a:r>
            <a:endParaRPr lang="zh-CN" altLang="en-US" sz="4000" b="0" spc="300">
              <a:solidFill>
                <a:schemeClr val="tx1">
                  <a:lumMod val="65000"/>
                  <a:lumOff val="35000"/>
                </a:schemeClr>
              </a:solidFill>
              <a:uFillTx/>
              <a:latin typeface="Helvetica Neue" panose="02000503000000020004" charset="0"/>
              <a:ea typeface="黑体-简" panose="02000000000000000000" charset="-122"/>
            </a:endParaRPr>
          </a:p>
        </p:txBody>
      </p:sp>
      <p:sp>
        <p:nvSpPr>
          <p:cNvPr id="41" name="文本框 40"/>
          <p:cNvSpPr txBox="1"/>
          <p:nvPr>
            <p:custDataLst>
              <p:tags r:id="rId30"/>
            </p:custDataLst>
          </p:nvPr>
        </p:nvSpPr>
        <p:spPr>
          <a:xfrm>
            <a:off x="11871924" y="5134851"/>
            <a:ext cx="3587547" cy="671156"/>
          </a:xfrm>
          <a:prstGeom prst="rect">
            <a:avLst/>
          </a:prstGeom>
          <a:noFill/>
        </p:spPr>
        <p:txBody>
          <a:bodyPr wrap="square" bIns="0" rtlCol="0">
            <a:noAutofit/>
          </a:bodyPr>
          <a:lstStyle/>
          <a:p>
            <a:pPr algn="ctr"/>
            <a:r>
              <a:rPr lang="zh-CN" altLang="en-US" sz="4000" b="0">
                <a:solidFill>
                  <a:schemeClr val="tx1">
                    <a:lumMod val="65000"/>
                    <a:lumOff val="35000"/>
                  </a:schemeClr>
                </a:solidFill>
                <a:uFillTx/>
                <a:latin typeface="Helvetica Neue" panose="02000503000000020004" charset="0"/>
                <a:ea typeface="黑体-简" panose="02000000000000000000" charset="-122"/>
              </a:rPr>
              <a:t>SmartBI</a:t>
            </a:r>
            <a:endParaRPr lang="zh-CN" altLang="en-US" sz="4000" b="0" spc="300">
              <a:solidFill>
                <a:schemeClr val="tx1">
                  <a:lumMod val="65000"/>
                  <a:lumOff val="35000"/>
                </a:schemeClr>
              </a:solidFill>
              <a:uFillTx/>
              <a:latin typeface="Helvetica Neue" panose="02000503000000020004" charset="0"/>
              <a:ea typeface="黑体-简" panose="02000000000000000000" charset="-122"/>
            </a:endParaRPr>
          </a:p>
        </p:txBody>
      </p:sp>
      <p:sp>
        <p:nvSpPr>
          <p:cNvPr id="43" name="文本框 42"/>
          <p:cNvSpPr txBox="1"/>
          <p:nvPr>
            <p:custDataLst>
              <p:tags r:id="rId31"/>
            </p:custDataLst>
          </p:nvPr>
        </p:nvSpPr>
        <p:spPr>
          <a:xfrm>
            <a:off x="14761758" y="8381219"/>
            <a:ext cx="3587547" cy="671156"/>
          </a:xfrm>
          <a:prstGeom prst="rect">
            <a:avLst/>
          </a:prstGeom>
          <a:noFill/>
        </p:spPr>
        <p:txBody>
          <a:bodyPr wrap="square" bIns="0" rtlCol="0">
            <a:noAutofit/>
          </a:bodyPr>
          <a:lstStyle/>
          <a:p>
            <a:pPr algn="ctr"/>
            <a:r>
              <a:rPr lang="zh-CN" altLang="en-US" sz="4000" b="0">
                <a:solidFill>
                  <a:schemeClr val="tx1">
                    <a:lumMod val="65000"/>
                    <a:lumOff val="35000"/>
                  </a:schemeClr>
                </a:solidFill>
                <a:uFillTx/>
                <a:latin typeface="Helvetica Neue" panose="02000503000000020004" charset="0"/>
                <a:ea typeface="黑体-简" panose="02000000000000000000" charset="-122"/>
              </a:rPr>
              <a:t>DataEase</a:t>
            </a:r>
            <a:endParaRPr lang="zh-CN" altLang="en-US" sz="4000" b="0">
              <a:solidFill>
                <a:schemeClr val="tx1">
                  <a:lumMod val="65000"/>
                  <a:lumOff val="35000"/>
                </a:schemeClr>
              </a:solidFill>
              <a:uFillTx/>
              <a:latin typeface="Helvetica Neue" panose="02000503000000020004" charset="0"/>
              <a:ea typeface="黑体-简" panose="02000000000000000000" charset="-122"/>
            </a:endParaRPr>
          </a:p>
        </p:txBody>
      </p:sp>
      <p:sp>
        <p:nvSpPr>
          <p:cNvPr id="45" name="文本框 44"/>
          <p:cNvSpPr txBox="1"/>
          <p:nvPr>
            <p:custDataLst>
              <p:tags r:id="rId32"/>
            </p:custDataLst>
          </p:nvPr>
        </p:nvSpPr>
        <p:spPr>
          <a:xfrm>
            <a:off x="17741900" y="5891530"/>
            <a:ext cx="3587750" cy="1638935"/>
          </a:xfrm>
          <a:prstGeom prst="rect">
            <a:avLst/>
          </a:prstGeom>
          <a:noFill/>
        </p:spPr>
        <p:txBody>
          <a:bodyPr wrap="square" bIns="0" rtlCol="0">
            <a:noAutofit/>
          </a:bodyPr>
          <a:lstStyle/>
          <a:p>
            <a:pPr algn="ctr"/>
            <a:r>
              <a:rPr lang="zh-CN" altLang="en-US" sz="4000" b="0">
                <a:solidFill>
                  <a:schemeClr val="tx1">
                    <a:lumMod val="65000"/>
                    <a:lumOff val="35000"/>
                  </a:schemeClr>
                </a:solidFill>
                <a:uFillTx/>
                <a:latin typeface="Helvetica Neue" panose="02000503000000020004" charset="0"/>
                <a:ea typeface="黑体-简" panose="02000000000000000000" charset="-122"/>
              </a:rPr>
              <a:t>其它工具</a:t>
            </a:r>
            <a:endParaRPr lang="zh-CN" altLang="en-US" sz="4000" b="0">
              <a:solidFill>
                <a:schemeClr val="tx1">
                  <a:lumMod val="65000"/>
                  <a:lumOff val="35000"/>
                </a:schemeClr>
              </a:solidFill>
              <a:uFillTx/>
              <a:latin typeface="Helvetica Neue" panose="02000503000000020004" charset="0"/>
              <a:ea typeface="黑体-简" panose="02000000000000000000" charset="-122"/>
            </a:endParaRPr>
          </a:p>
          <a:p>
            <a:pPr algn="ctr"/>
            <a:r>
              <a:rPr lang="zh-CN" altLang="en-US" sz="4000" b="0">
                <a:solidFill>
                  <a:schemeClr val="tx1">
                    <a:lumMod val="65000"/>
                    <a:lumOff val="35000"/>
                  </a:schemeClr>
                </a:solidFill>
                <a:uFillTx/>
                <a:latin typeface="Helvetica Neue" panose="02000503000000020004" charset="0"/>
                <a:ea typeface="黑体-简" panose="02000000000000000000" charset="-122"/>
              </a:rPr>
              <a:t>……</a:t>
            </a:r>
            <a:endParaRPr lang="zh-CN" altLang="en-US" sz="4000" b="0">
              <a:solidFill>
                <a:schemeClr val="tx1">
                  <a:lumMod val="65000"/>
                  <a:lumOff val="35000"/>
                </a:schemeClr>
              </a:solidFill>
              <a:uFillTx/>
              <a:latin typeface="Helvetica Neue" panose="02000503000000020004" charset="0"/>
              <a:ea typeface="黑体-简" panose="02000000000000000000" charset="-122"/>
            </a:endParaRPr>
          </a:p>
        </p:txBody>
      </p:sp>
      <p:sp>
        <p:nvSpPr>
          <p:cNvPr id="6" name="文本框 5"/>
          <p:cNvSpPr txBox="1"/>
          <p:nvPr>
            <p:custDataLst>
              <p:tags r:id="rId33"/>
            </p:custDataLst>
          </p:nvPr>
        </p:nvSpPr>
        <p:spPr>
          <a:xfrm>
            <a:off x="7755890" y="1739265"/>
            <a:ext cx="8568690" cy="1866265"/>
          </a:xfrm>
          <a:prstGeom prst="rect">
            <a:avLst/>
          </a:prstGeom>
          <a:noFill/>
        </p:spPr>
        <p:txBody>
          <a:bodyPr wrap="square" bIns="0" rtlCol="0">
            <a:normAutofit/>
          </a:bodyPr>
          <a:lstStyle/>
          <a:p>
            <a:pPr algn="ctr"/>
            <a:r>
              <a:rPr lang="zh-CN" altLang="en-US" sz="4800" b="0">
                <a:solidFill>
                  <a:schemeClr val="tx1">
                    <a:lumMod val="65000"/>
                    <a:lumOff val="35000"/>
                  </a:schemeClr>
                </a:solidFill>
                <a:uFillTx/>
                <a:latin typeface="Helvetica Neue" panose="02000503000000020004" charset="0"/>
                <a:ea typeface="黑体-简" panose="02000000000000000000" charset="-122"/>
              </a:rPr>
              <a:t>常见的数据可视化分析工具</a:t>
            </a:r>
            <a:endParaRPr lang="zh-CN" altLang="en-US" sz="4800" b="0" spc="300">
              <a:solidFill>
                <a:schemeClr val="tx1">
                  <a:lumMod val="65000"/>
                  <a:lumOff val="35000"/>
                </a:schemeClr>
              </a:solidFill>
              <a:uFillTx/>
              <a:latin typeface="Helvetica Neue" panose="02000503000000020004" charset="0"/>
              <a:ea typeface="黑体-简" panose="02000000000000000000" charset="-122"/>
            </a:endParaRPr>
          </a:p>
        </p:txBody>
      </p:sp>
      <p:sp>
        <p:nvSpPr>
          <p:cNvPr id="7" name="菱形 6"/>
          <p:cNvSpPr/>
          <p:nvPr>
            <p:custDataLst>
              <p:tags r:id="rId34"/>
            </p:custDataLst>
          </p:nvPr>
        </p:nvSpPr>
        <p:spPr>
          <a:xfrm flipH="1">
            <a:off x="16324580" y="1835785"/>
            <a:ext cx="454025" cy="578485"/>
          </a:xfrm>
          <a:prstGeom prst="diamond">
            <a:avLst/>
          </a:prstGeom>
          <a:solidFill>
            <a:srgbClr val="00D0FF">
              <a:alpha val="50000"/>
            </a:srgbClr>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8" name="菱形 7"/>
          <p:cNvSpPr/>
          <p:nvPr>
            <p:custDataLst>
              <p:tags r:id="rId35"/>
            </p:custDataLst>
          </p:nvPr>
        </p:nvSpPr>
        <p:spPr>
          <a:xfrm flipH="1">
            <a:off x="15986760" y="1739265"/>
            <a:ext cx="603885" cy="768985"/>
          </a:xfrm>
          <a:prstGeom prst="diamond">
            <a:avLst/>
          </a:prstGeom>
          <a:solidFill>
            <a:srgbClr val="0A7BE0"/>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0" name="矩形 9"/>
          <p:cNvSpPr/>
          <p:nvPr>
            <p:custDataLst>
              <p:tags r:id="rId36"/>
            </p:custDataLst>
          </p:nvPr>
        </p:nvSpPr>
        <p:spPr>
          <a:xfrm>
            <a:off x="3733800" y="2133600"/>
            <a:ext cx="2860040" cy="49530"/>
          </a:xfrm>
          <a:prstGeom prst="rect">
            <a:avLst/>
          </a:prstGeom>
          <a:solidFill>
            <a:srgbClr val="FFFFFF">
              <a:lumMod val="75000"/>
            </a:srgbClr>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6" name="矩形 15"/>
          <p:cNvSpPr/>
          <p:nvPr>
            <p:custDataLst>
              <p:tags r:id="rId37"/>
            </p:custDataLst>
          </p:nvPr>
        </p:nvSpPr>
        <p:spPr>
          <a:xfrm>
            <a:off x="17325340" y="2060575"/>
            <a:ext cx="2860040" cy="49530"/>
          </a:xfrm>
          <a:prstGeom prst="rect">
            <a:avLst/>
          </a:prstGeom>
          <a:solidFill>
            <a:srgbClr val="FFFFFF">
              <a:lumMod val="75000"/>
            </a:srgbClr>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5" name="菱形 4"/>
          <p:cNvSpPr/>
          <p:nvPr>
            <p:custDataLst>
              <p:tags r:id="rId38"/>
            </p:custDataLst>
          </p:nvPr>
        </p:nvSpPr>
        <p:spPr>
          <a:xfrm>
            <a:off x="7140575" y="1833880"/>
            <a:ext cx="454025" cy="578485"/>
          </a:xfrm>
          <a:prstGeom prst="diamond">
            <a:avLst/>
          </a:prstGeom>
          <a:solidFill>
            <a:srgbClr val="00D0FF">
              <a:alpha val="50000"/>
            </a:srgbClr>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9" name="菱形 18"/>
          <p:cNvSpPr/>
          <p:nvPr>
            <p:custDataLst>
              <p:tags r:id="rId39"/>
            </p:custDataLst>
          </p:nvPr>
        </p:nvSpPr>
        <p:spPr>
          <a:xfrm>
            <a:off x="7328535" y="1737360"/>
            <a:ext cx="603885" cy="768985"/>
          </a:xfrm>
          <a:prstGeom prst="diamond">
            <a:avLst/>
          </a:prstGeom>
          <a:solidFill>
            <a:srgbClr val="0A7BE0"/>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pic>
        <p:nvPicPr>
          <p:cNvPr id="47" name="图片 46"/>
          <p:cNvPicPr>
            <a:picLocks noChangeAspect="1"/>
          </p:cNvPicPr>
          <p:nvPr>
            <p:custDataLst>
              <p:tags r:id="rId40"/>
            </p:custDataLst>
          </p:nvPr>
        </p:nvPicPr>
        <p:blipFill>
          <a:blip r:embed="rId41"/>
          <a:stretch>
            <a:fillRect/>
          </a:stretch>
        </p:blipFill>
        <p:spPr>
          <a:xfrm>
            <a:off x="3733800" y="9399270"/>
            <a:ext cx="1959610" cy="1821180"/>
          </a:xfrm>
          <a:prstGeom prst="rect">
            <a:avLst/>
          </a:prstGeom>
        </p:spPr>
      </p:pic>
      <p:pic>
        <p:nvPicPr>
          <p:cNvPr id="48" name="图片 47"/>
          <p:cNvPicPr>
            <a:picLocks noChangeAspect="1"/>
          </p:cNvPicPr>
          <p:nvPr>
            <p:custDataLst>
              <p:tags r:id="rId42"/>
            </p:custDataLst>
          </p:nvPr>
        </p:nvPicPr>
        <p:blipFill>
          <a:blip r:embed="rId43"/>
          <a:stretch>
            <a:fillRect/>
          </a:stretch>
        </p:blipFill>
        <p:spPr>
          <a:xfrm>
            <a:off x="5969000" y="6334125"/>
            <a:ext cx="3690620" cy="998855"/>
          </a:xfrm>
          <a:prstGeom prst="rect">
            <a:avLst/>
          </a:prstGeom>
        </p:spPr>
      </p:pic>
      <p:pic>
        <p:nvPicPr>
          <p:cNvPr id="49" name="图片 48"/>
          <p:cNvPicPr>
            <a:picLocks noChangeAspect="1"/>
          </p:cNvPicPr>
          <p:nvPr>
            <p:custDataLst>
              <p:tags r:id="rId44"/>
            </p:custDataLst>
          </p:nvPr>
        </p:nvPicPr>
        <p:blipFill>
          <a:blip r:embed="rId45"/>
          <a:stretch>
            <a:fillRect/>
          </a:stretch>
        </p:blipFill>
        <p:spPr>
          <a:xfrm>
            <a:off x="9209405" y="9635490"/>
            <a:ext cx="2982595" cy="1118870"/>
          </a:xfrm>
          <a:prstGeom prst="rect">
            <a:avLst/>
          </a:prstGeom>
        </p:spPr>
      </p:pic>
      <p:pic>
        <p:nvPicPr>
          <p:cNvPr id="50" name="图片 49"/>
          <p:cNvPicPr>
            <a:picLocks noChangeAspect="1"/>
          </p:cNvPicPr>
          <p:nvPr>
            <p:custDataLst>
              <p:tags r:id="rId46"/>
            </p:custDataLst>
          </p:nvPr>
        </p:nvPicPr>
        <p:blipFill>
          <a:blip r:embed="rId47"/>
          <a:stretch>
            <a:fillRect/>
          </a:stretch>
        </p:blipFill>
        <p:spPr>
          <a:xfrm>
            <a:off x="12169140" y="6260465"/>
            <a:ext cx="3074670" cy="1118235"/>
          </a:xfrm>
          <a:prstGeom prst="rect">
            <a:avLst/>
          </a:prstGeom>
        </p:spPr>
      </p:pic>
      <p:pic>
        <p:nvPicPr>
          <p:cNvPr id="51" name="图片 50" descr="DataEase-01"/>
          <p:cNvPicPr>
            <a:picLocks noChangeAspect="1"/>
          </p:cNvPicPr>
          <p:nvPr>
            <p:custDataLst>
              <p:tags r:id="rId48"/>
            </p:custDataLst>
          </p:nvPr>
        </p:nvPicPr>
        <p:blipFill>
          <a:blip r:embed="rId49"/>
          <a:stretch>
            <a:fillRect/>
          </a:stretch>
        </p:blipFill>
        <p:spPr>
          <a:xfrm>
            <a:off x="14853285" y="9704070"/>
            <a:ext cx="3353435" cy="864235"/>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p:nvPr>
            <p:custDataLst>
              <p:tags r:id="rId1"/>
            </p:custDataLst>
          </p:nvPr>
        </p:nvSpPr>
        <p:spPr>
          <a:xfrm>
            <a:off x="-20955" y="-8255"/>
            <a:ext cx="1736090"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6350" y="255905"/>
            <a:ext cx="1877060"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Helvetica Neue" panose="02000503000000020004" charset="0"/>
                <a:ea typeface="黑体-简" panose="02000000000000000000" charset="-122"/>
              </a:rPr>
              <a:t>Excel</a:t>
            </a:r>
            <a:endParaRPr lang="en-US" altLang="zh-CN" sz="5000" dirty="0">
              <a:solidFill>
                <a:srgbClr val="0C7BE0"/>
              </a:solidFill>
              <a:latin typeface="Helvetica Neue" panose="02000503000000020004" charset="0"/>
              <a:ea typeface="黑体-简" panose="02000000000000000000" charset="-122"/>
            </a:endParaRPr>
          </a:p>
        </p:txBody>
      </p:sp>
      <p:pic>
        <p:nvPicPr>
          <p:cNvPr id="4" name="图片 3"/>
          <p:cNvPicPr>
            <a:picLocks noChangeAspect="1"/>
          </p:cNvPicPr>
          <p:nvPr>
            <p:custDataLst>
              <p:tags r:id="rId3"/>
            </p:custDataLst>
          </p:nvPr>
        </p:nvPicPr>
        <p:blipFill>
          <a:blip r:embed="rId4"/>
          <a:stretch>
            <a:fillRect/>
          </a:stretch>
        </p:blipFill>
        <p:spPr>
          <a:xfrm>
            <a:off x="9349105" y="2095500"/>
            <a:ext cx="13554075" cy="9525000"/>
          </a:xfrm>
          <a:prstGeom prst="rect">
            <a:avLst/>
          </a:prstGeom>
        </p:spPr>
      </p:pic>
      <p:sp>
        <p:nvSpPr>
          <p:cNvPr id="5" name="文本框 4"/>
          <p:cNvSpPr txBox="1"/>
          <p:nvPr/>
        </p:nvSpPr>
        <p:spPr>
          <a:xfrm>
            <a:off x="1328420" y="1591945"/>
            <a:ext cx="7534910" cy="7140575"/>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微软公司的办公软件之一。</a:t>
            </a: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Microsoft Excel是Microsoft为使用</a:t>
            </a:r>
            <a:r>
              <a:rPr kumimoji="0" lang="en-US" altLang="zh-CN"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a:t>
            </a: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Windows</a:t>
            </a:r>
            <a:r>
              <a:rPr kumimoji="0" lang="en-US" altLang="zh-CN"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a:t>
            </a: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和</a:t>
            </a:r>
            <a:r>
              <a:rPr kumimoji="0" lang="en-US" altLang="zh-CN"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a:t>
            </a: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Apple Macintosh</a:t>
            </a:r>
            <a:r>
              <a:rPr kumimoji="0" lang="en-US" altLang="zh-CN"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a:t>
            </a: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操作系统的电脑编写的一款电子表格软件。直观的界面、出色的计算功能和图表工具，再加上成功的市场营销，使Excel成为最流行的个人计算机数据处理软件。在1993年，作为</a:t>
            </a:r>
            <a:r>
              <a:rPr kumimoji="0" lang="en-US" altLang="zh-CN"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a:t>
            </a: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Microsoft Office</a:t>
            </a:r>
            <a:r>
              <a:rPr kumimoji="0" lang="en-US" altLang="zh-CN"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a:t>
            </a: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的组件发布了5.0版之后，Excel</a:t>
            </a:r>
            <a:r>
              <a:rPr kumimoji="0" lang="en-US" altLang="zh-CN"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a:t>
            </a: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就开始成为所适用操作平台上的电子制表软件的霸主。</a:t>
            </a: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pic>
        <p:nvPicPr>
          <p:cNvPr id="6" name="图片 5"/>
          <p:cNvPicPr>
            <a:picLocks noChangeAspect="1"/>
          </p:cNvPicPr>
          <p:nvPr>
            <p:custDataLst>
              <p:tags r:id="rId5"/>
            </p:custDataLst>
          </p:nvPr>
        </p:nvPicPr>
        <p:blipFill>
          <a:blip r:embed="rId6"/>
          <a:stretch>
            <a:fillRect/>
          </a:stretch>
        </p:blipFill>
        <p:spPr>
          <a:xfrm>
            <a:off x="1870710" y="9023350"/>
            <a:ext cx="3976370" cy="3694430"/>
          </a:xfrm>
          <a:prstGeom prst="rect">
            <a:avLst/>
          </a:prstGeom>
        </p:spPr>
      </p:pic>
      <p:sp>
        <p:nvSpPr>
          <p:cNvPr id="10" name="文本框 9"/>
          <p:cNvSpPr txBox="1"/>
          <p:nvPr>
            <p:custDataLst>
              <p:tags r:id="rId7"/>
            </p:custDataLst>
          </p:nvPr>
        </p:nvSpPr>
        <p:spPr>
          <a:xfrm>
            <a:off x="20764500" y="12717780"/>
            <a:ext cx="3619500" cy="5607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8" action="ppaction://hlinkfile"/>
              </a:rPr>
              <a:t>Excel </a:t>
            </a:r>
            <a:r>
              <a:rPr kumimoji="0" lang="zh-CN" altLang="en-US"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8" action="ppaction://hlinkfile"/>
              </a:rPr>
              <a:t>官网</a:t>
            </a:r>
            <a:endParaRPr kumimoji="0" lang="zh-CN" altLang="en-US"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p:nvPr>
            <p:custDataLst>
              <p:tags r:id="rId1"/>
            </p:custDataLst>
          </p:nvPr>
        </p:nvSpPr>
        <p:spPr>
          <a:xfrm>
            <a:off x="-20955" y="-8255"/>
            <a:ext cx="2585085"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1270" y="255905"/>
            <a:ext cx="2794635"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Helvetica Neue" panose="02000503000000020004" charset="0"/>
                <a:ea typeface="黑体-简" panose="02000000000000000000" charset="-122"/>
              </a:rPr>
              <a:t>Tableau</a:t>
            </a:r>
            <a:endParaRPr lang="en-US" altLang="zh-CN" sz="5000" dirty="0">
              <a:solidFill>
                <a:srgbClr val="0C7BE0"/>
              </a:solidFill>
              <a:latin typeface="Helvetica Neue" panose="02000503000000020004" charset="0"/>
              <a:ea typeface="黑体-简" panose="02000000000000000000" charset="-122"/>
            </a:endParaRPr>
          </a:p>
        </p:txBody>
      </p:sp>
      <p:sp>
        <p:nvSpPr>
          <p:cNvPr id="5" name="文本框 4"/>
          <p:cNvSpPr txBox="1"/>
          <p:nvPr>
            <p:custDataLst>
              <p:tags r:id="rId3"/>
            </p:custDataLst>
          </p:nvPr>
        </p:nvSpPr>
        <p:spPr>
          <a:xfrm>
            <a:off x="1486535" y="1737360"/>
            <a:ext cx="7783830" cy="5220970"/>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桌面系统简单的商业智能工具软件。</a:t>
            </a: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Tableau Software致力于帮助人们查看并理解数据。Tableau 帮助任何人快速分析、可视化并分享信息。超过42000家客户通过使用 Tableau 在办公室或随时随地快速获得结果。数以万计的用户使用 Tableau Public 在博客与网站中分享数据。</a:t>
            </a: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pic>
        <p:nvPicPr>
          <p:cNvPr id="7" name="图片 6"/>
          <p:cNvPicPr>
            <a:picLocks noChangeAspect="1"/>
          </p:cNvPicPr>
          <p:nvPr>
            <p:custDataLst>
              <p:tags r:id="rId4"/>
            </p:custDataLst>
          </p:nvPr>
        </p:nvPicPr>
        <p:blipFill>
          <a:blip r:embed="rId5"/>
          <a:stretch>
            <a:fillRect/>
          </a:stretch>
        </p:blipFill>
        <p:spPr>
          <a:xfrm>
            <a:off x="1308632" y="8738107"/>
            <a:ext cx="4845033" cy="1311147"/>
          </a:xfrm>
          <a:prstGeom prst="rect">
            <a:avLst/>
          </a:prstGeom>
        </p:spPr>
      </p:pic>
      <p:pic>
        <p:nvPicPr>
          <p:cNvPr id="8" name="图片 7"/>
          <p:cNvPicPr>
            <a:picLocks noChangeAspect="1"/>
          </p:cNvPicPr>
          <p:nvPr>
            <p:custDataLst>
              <p:tags r:id="rId6"/>
            </p:custDataLst>
          </p:nvPr>
        </p:nvPicPr>
        <p:blipFill>
          <a:blip r:embed="rId7"/>
          <a:stretch>
            <a:fillRect/>
          </a:stretch>
        </p:blipFill>
        <p:spPr>
          <a:xfrm>
            <a:off x="10422255" y="1997710"/>
            <a:ext cx="13193395" cy="10720070"/>
          </a:xfrm>
          <a:prstGeom prst="rect">
            <a:avLst/>
          </a:prstGeom>
        </p:spPr>
      </p:pic>
      <p:sp>
        <p:nvSpPr>
          <p:cNvPr id="10" name="文本框 9"/>
          <p:cNvSpPr txBox="1"/>
          <p:nvPr/>
        </p:nvSpPr>
        <p:spPr>
          <a:xfrm>
            <a:off x="20764500" y="12717780"/>
            <a:ext cx="3619500" cy="5607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8" action="ppaction://hlinkfile"/>
              </a:rPr>
              <a:t>Tableau </a:t>
            </a:r>
            <a:r>
              <a:rPr kumimoji="0" lang="zh-CN" altLang="en-US"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8" action="ppaction://hlinkfile"/>
              </a:rPr>
              <a:t>官网</a:t>
            </a:r>
            <a:endParaRPr kumimoji="0" lang="zh-CN" altLang="en-US"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p:nvPr>
            <p:custDataLst>
              <p:tags r:id="rId1"/>
            </p:custDataLst>
          </p:nvPr>
        </p:nvSpPr>
        <p:spPr>
          <a:xfrm>
            <a:off x="-20955" y="-8255"/>
            <a:ext cx="2000885"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3810" y="255905"/>
            <a:ext cx="2162810"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Helvetica Neue" panose="02000503000000020004" charset="0"/>
                <a:ea typeface="黑体-简" panose="02000000000000000000" charset="-122"/>
              </a:rPr>
              <a:t>FineBI</a:t>
            </a:r>
            <a:endParaRPr lang="en-US" altLang="zh-CN" sz="5000" dirty="0">
              <a:solidFill>
                <a:srgbClr val="0C7BE0"/>
              </a:solidFill>
              <a:latin typeface="Helvetica Neue" panose="02000503000000020004" charset="0"/>
              <a:ea typeface="黑体-简" panose="02000000000000000000" charset="-122"/>
            </a:endParaRPr>
          </a:p>
        </p:txBody>
      </p:sp>
      <p:sp>
        <p:nvSpPr>
          <p:cNvPr id="5" name="文本框 4"/>
          <p:cNvSpPr txBox="1"/>
          <p:nvPr>
            <p:custDataLst>
              <p:tags r:id="rId3"/>
            </p:custDataLst>
          </p:nvPr>
        </p:nvSpPr>
        <p:spPr>
          <a:xfrm>
            <a:off x="1243330" y="1817370"/>
            <a:ext cx="7171055" cy="5861050"/>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帆软软件有限公司开发的软件。</a:t>
            </a: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FineBI是帆软软件有限公司推出的一款商业智能（Business Intelligence）产品，它可以通过最终业务用户自主分析企业已有的信息化数据，帮助企业发现并解决存在的问题，协助企业及时调整策略做出更好的决策，增强企业的可持续竞争性。</a:t>
            </a: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pic>
        <p:nvPicPr>
          <p:cNvPr id="6" name="图片 5"/>
          <p:cNvPicPr>
            <a:picLocks noChangeAspect="1"/>
          </p:cNvPicPr>
          <p:nvPr>
            <p:custDataLst>
              <p:tags r:id="rId4"/>
            </p:custDataLst>
          </p:nvPr>
        </p:nvPicPr>
        <p:blipFill>
          <a:blip r:embed="rId5"/>
          <a:stretch>
            <a:fillRect/>
          </a:stretch>
        </p:blipFill>
        <p:spPr>
          <a:xfrm>
            <a:off x="1242695" y="8281035"/>
            <a:ext cx="3949847" cy="1481455"/>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9292590" y="1812290"/>
            <a:ext cx="14720570" cy="10585450"/>
          </a:xfrm>
          <a:prstGeom prst="rect">
            <a:avLst/>
          </a:prstGeom>
        </p:spPr>
      </p:pic>
      <p:sp>
        <p:nvSpPr>
          <p:cNvPr id="10" name="文本框 9"/>
          <p:cNvSpPr txBox="1"/>
          <p:nvPr>
            <p:custDataLst>
              <p:tags r:id="rId8"/>
            </p:custDataLst>
          </p:nvPr>
        </p:nvSpPr>
        <p:spPr>
          <a:xfrm>
            <a:off x="20764500" y="12717780"/>
            <a:ext cx="3619500" cy="5607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9" action="ppaction://hlinkfile"/>
              </a:rPr>
              <a:t>FineBI </a:t>
            </a:r>
            <a:r>
              <a:rPr kumimoji="0" lang="zh-CN" altLang="en-US"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9" action="ppaction://hlinkfile"/>
              </a:rPr>
              <a:t>官网</a:t>
            </a:r>
            <a:endParaRPr kumimoji="0" lang="zh-CN" altLang="en-US"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955" y="-8255"/>
            <a:ext cx="2816860" cy="1745615"/>
            <a:chOff x="-33" y="-13"/>
            <a:chExt cx="7679" cy="2749"/>
          </a:xfrm>
        </p:grpSpPr>
        <p:sp>
          <p:nvSpPr>
            <p:cNvPr id="2" name="矩形"/>
            <p:cNvSpPr/>
            <p:nvPr>
              <p:custDataLst>
                <p:tags r:id="rId1"/>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Helvetica Neue" panose="02000503000000020004" charset="0"/>
                  <a:ea typeface="黑体-简" panose="02000000000000000000" charset="-122"/>
                </a:rPr>
                <a:t>SmartBI</a:t>
              </a:r>
              <a:endParaRPr lang="en-US" altLang="zh-CN" sz="5000" dirty="0">
                <a:solidFill>
                  <a:srgbClr val="0C7BE0"/>
                </a:solidFill>
                <a:latin typeface="Helvetica Neue" panose="02000503000000020004" charset="0"/>
                <a:ea typeface="黑体-简" panose="02000000000000000000" charset="-122"/>
              </a:endParaRPr>
            </a:p>
          </p:txBody>
        </p:sp>
      </p:grpSp>
      <p:sp>
        <p:nvSpPr>
          <p:cNvPr id="5" name="文本框 4"/>
          <p:cNvSpPr txBox="1"/>
          <p:nvPr>
            <p:custDataLst>
              <p:tags r:id="rId3"/>
            </p:custDataLst>
          </p:nvPr>
        </p:nvSpPr>
        <p:spPr>
          <a:xfrm>
            <a:off x="1343025" y="1531620"/>
            <a:ext cx="7754620" cy="6500495"/>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广州思迈特软件有限公司旗下品牌。</a:t>
            </a: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Smartbi是广州思迈特软件有限公司旗下的商业智能BI和数据分析品牌。 </a:t>
            </a: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Smartbi致力于为企业客户提供一站式商业智能解决方案。</a:t>
            </a: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“Smartbi”是企业级商业智能和大数据分析产品品牌，经过多年持续自主研发，凝聚大量商业智能最佳实践经验，整合了各行业的数据分析和决策支持的功能需求。</a:t>
            </a: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pic>
        <p:nvPicPr>
          <p:cNvPr id="4" name="图片 3"/>
          <p:cNvPicPr>
            <a:picLocks noChangeAspect="1"/>
          </p:cNvPicPr>
          <p:nvPr>
            <p:custDataLst>
              <p:tags r:id="rId4"/>
            </p:custDataLst>
          </p:nvPr>
        </p:nvPicPr>
        <p:blipFill>
          <a:blip r:embed="rId5"/>
          <a:stretch>
            <a:fillRect/>
          </a:stretch>
        </p:blipFill>
        <p:spPr>
          <a:xfrm>
            <a:off x="1343025" y="8910371"/>
            <a:ext cx="3335415" cy="1213156"/>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10825480" y="1565910"/>
            <a:ext cx="11779250" cy="10424160"/>
          </a:xfrm>
          <a:prstGeom prst="rect">
            <a:avLst/>
          </a:prstGeom>
        </p:spPr>
      </p:pic>
      <p:sp>
        <p:nvSpPr>
          <p:cNvPr id="10" name="文本框 9"/>
          <p:cNvSpPr txBox="1"/>
          <p:nvPr>
            <p:custDataLst>
              <p:tags r:id="rId8"/>
            </p:custDataLst>
          </p:nvPr>
        </p:nvSpPr>
        <p:spPr>
          <a:xfrm>
            <a:off x="20764500" y="12717780"/>
            <a:ext cx="3619500" cy="5607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9" action="ppaction://hlinkfile"/>
              </a:rPr>
              <a:t>SmartBI </a:t>
            </a:r>
            <a:r>
              <a:rPr kumimoji="0" lang="zh-CN" altLang="en-US"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9" action="ppaction://hlinkfile"/>
              </a:rPr>
              <a:t>官网</a:t>
            </a:r>
            <a:endParaRPr kumimoji="0" lang="zh-CN" altLang="en-US"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955" y="-8255"/>
            <a:ext cx="3221990" cy="1745615"/>
            <a:chOff x="-33" y="-13"/>
            <a:chExt cx="7679" cy="2749"/>
          </a:xfrm>
        </p:grpSpPr>
        <p:sp>
          <p:nvSpPr>
            <p:cNvPr id="2" name="矩形"/>
            <p:cNvSpPr/>
            <p:nvPr>
              <p:custDataLst>
                <p:tags r:id="rId1"/>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Helvetica Neue" panose="02000503000000020004" charset="0"/>
                  <a:ea typeface="黑体-简" panose="02000000000000000000" charset="-122"/>
                </a:rPr>
                <a:t>DataEase</a:t>
              </a:r>
              <a:endParaRPr lang="en-US" altLang="zh-CN" sz="5000" dirty="0">
                <a:solidFill>
                  <a:srgbClr val="0C7BE0"/>
                </a:solidFill>
                <a:latin typeface="Helvetica Neue" panose="02000503000000020004" charset="0"/>
                <a:ea typeface="黑体-简" panose="02000000000000000000" charset="-122"/>
              </a:endParaRPr>
            </a:p>
          </p:txBody>
        </p:sp>
      </p:grpSp>
      <p:pic>
        <p:nvPicPr>
          <p:cNvPr id="5" name="图片 4"/>
          <p:cNvPicPr>
            <a:picLocks noChangeAspect="1"/>
          </p:cNvPicPr>
          <p:nvPr>
            <p:custDataLst>
              <p:tags r:id="rId3"/>
            </p:custDataLst>
          </p:nvPr>
        </p:nvPicPr>
        <p:blipFill>
          <a:blip r:embed="rId4"/>
          <a:stretch>
            <a:fillRect/>
          </a:stretch>
        </p:blipFill>
        <p:spPr>
          <a:xfrm>
            <a:off x="8650458" y="2616201"/>
            <a:ext cx="14420997" cy="7417486"/>
          </a:xfrm>
          <a:prstGeom prst="rect">
            <a:avLst/>
          </a:prstGeom>
        </p:spPr>
      </p:pic>
      <p:sp>
        <p:nvSpPr>
          <p:cNvPr id="6" name="文本框 5"/>
          <p:cNvSpPr txBox="1"/>
          <p:nvPr>
            <p:custDataLst>
              <p:tags r:id="rId5"/>
            </p:custDataLst>
          </p:nvPr>
        </p:nvSpPr>
        <p:spPr>
          <a:xfrm>
            <a:off x="1798319" y="2176780"/>
            <a:ext cx="6184145" cy="8438515"/>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algn="l" defTabSz="821690" rtl="0" fontAlgn="auto" latinLnBrk="0" hangingPunct="0">
              <a:lnSpc>
                <a:spcPct val="130000"/>
              </a:lnSpc>
              <a:spcBef>
                <a:spcPts val="0"/>
              </a:spcBef>
              <a:spcAft>
                <a:spcPts val="0"/>
              </a:spcAft>
              <a:buClrTx/>
              <a:buSzTx/>
              <a:buFontTx/>
              <a:buNone/>
            </a:pPr>
            <a:r>
              <a:rPr kumimoji="0" lang="en-US" altLang="zh-CN" sz="32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FIT2CLOUD</a:t>
            </a:r>
            <a:r>
              <a:rPr kumimoji="0" lang="zh-CN" altLang="en-US" sz="32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飞致云旗下品牌。</a:t>
            </a:r>
            <a:endParaRPr kumimoji="0" lang="zh-CN" altLang="en-US" sz="32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2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DataEase 是开源的数据可视化分析工具，帮助用户快速分析数据并洞察业务趋势，从而实现业务的改进与优化。DataEase 支持丰富的数据源连接，能够通过拖拉拽方式快速制作图表，并可以方便的与他人分享。</a:t>
            </a:r>
            <a:endParaRPr kumimoji="0" lang="zh-CN" altLang="en-US" sz="32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2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2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pic>
        <p:nvPicPr>
          <p:cNvPr id="7" name="图片 6" descr="DataEase-01"/>
          <p:cNvPicPr>
            <a:picLocks noChangeAspect="1"/>
          </p:cNvPicPr>
          <p:nvPr/>
        </p:nvPicPr>
        <p:blipFill>
          <a:blip r:embed="rId6"/>
          <a:srcRect/>
          <a:stretch>
            <a:fillRect/>
          </a:stretch>
        </p:blipFill>
        <p:spPr>
          <a:xfrm>
            <a:off x="1712457" y="9768840"/>
            <a:ext cx="4989195" cy="1285875"/>
          </a:xfrm>
          <a:prstGeom prst="rect">
            <a:avLst/>
          </a:prstGeom>
        </p:spPr>
      </p:pic>
      <p:sp>
        <p:nvSpPr>
          <p:cNvPr id="10" name="文本框 9"/>
          <p:cNvSpPr txBox="1"/>
          <p:nvPr>
            <p:custDataLst>
              <p:tags r:id="rId7"/>
            </p:custDataLst>
          </p:nvPr>
        </p:nvSpPr>
        <p:spPr>
          <a:xfrm>
            <a:off x="20764500" y="12717780"/>
            <a:ext cx="3619500" cy="5607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8" action="ppaction://hlinkfile"/>
              </a:rPr>
              <a:t>DataEase </a:t>
            </a:r>
            <a:r>
              <a:rPr kumimoji="0" lang="zh-CN" altLang="en-US"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8" action="ppaction://hlinkfile"/>
              </a:rPr>
              <a:t>官网</a:t>
            </a:r>
            <a:endParaRPr kumimoji="0" lang="zh-CN" altLang="en-US"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云形 1"/>
          <p:cNvSpPr/>
          <p:nvPr>
            <p:custDataLst>
              <p:tags r:id="rId1"/>
            </p:custDataLst>
          </p:nvPr>
        </p:nvSpPr>
        <p:spPr>
          <a:xfrm>
            <a:off x="8567420" y="1535430"/>
            <a:ext cx="12018010" cy="770699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7" name="矩形"/>
          <p:cNvSpPr/>
          <p:nvPr>
            <p:custDataLst>
              <p:tags r:id="rId2"/>
            </p:custDataLst>
          </p:nvPr>
        </p:nvSpPr>
        <p:spPr>
          <a:xfrm>
            <a:off x="-20955" y="-8255"/>
            <a:ext cx="5518785"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8" name="数据可视化对企业的价值"/>
          <p:cNvSpPr txBox="1"/>
          <p:nvPr>
            <p:custDataLst>
              <p:tags r:id="rId3"/>
            </p:custDataLst>
          </p:nvPr>
        </p:nvSpPr>
        <p:spPr>
          <a:xfrm>
            <a:off x="26035" y="255905"/>
            <a:ext cx="5924550"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什么是数据可视化？</a:t>
            </a:r>
            <a:endParaRPr lang="zh-CN" altLang="en-US" sz="5000" dirty="0">
              <a:solidFill>
                <a:srgbClr val="0C7BE0"/>
              </a:solidFill>
              <a:latin typeface="Helvetica Neue" panose="02000503000000020004" charset="0"/>
              <a:ea typeface="黑体-简" panose="02000000000000000000" charset="-122"/>
            </a:endParaRPr>
          </a:p>
        </p:txBody>
      </p:sp>
      <p:pic>
        <p:nvPicPr>
          <p:cNvPr id="4" name="https://photo-static-api.fotomore.com/creative/vcg/veer/400/new/VCG41N468111120.jpg?uid=386&amp;timestamp=1703586392&amp;sign=be098e9600feca6d02d3856128c4f7ca" descr="&amp;pky270_sjzg_VCG41N468111120&amp;2&amp;src_toppic_inpsrchzd1&amp;"/>
          <p:cNvPicPr>
            <a:picLocks noChangeAspect="1"/>
          </p:cNvPicPr>
          <p:nvPr/>
        </p:nvPicPr>
        <p:blipFill>
          <a:blip r:embed="rId4"/>
          <a:stretch>
            <a:fillRect/>
          </a:stretch>
        </p:blipFill>
        <p:spPr>
          <a:xfrm>
            <a:off x="3364230" y="5342255"/>
            <a:ext cx="4537710" cy="7707630"/>
          </a:xfrm>
          <a:prstGeom prst="rect">
            <a:avLst/>
          </a:prstGeom>
        </p:spPr>
      </p:pic>
      <p:sp>
        <p:nvSpPr>
          <p:cNvPr id="10" name="文本框 9"/>
          <p:cNvSpPr txBox="1"/>
          <p:nvPr/>
        </p:nvSpPr>
        <p:spPr>
          <a:xfrm>
            <a:off x="9832975" y="4330700"/>
            <a:ext cx="11139805" cy="18611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88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什么是数据可视化？</a:t>
            </a:r>
            <a:endParaRPr kumimoji="0" lang="zh-CN" altLang="en-US" sz="88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3" name="云形 2"/>
          <p:cNvSpPr/>
          <p:nvPr>
            <p:custDataLst>
              <p:tags r:id="rId5"/>
            </p:custDataLst>
          </p:nvPr>
        </p:nvSpPr>
        <p:spPr>
          <a:xfrm>
            <a:off x="5885180" y="5205730"/>
            <a:ext cx="2348230" cy="1860550"/>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a:t>
            </a:r>
            <a:endParaRPr kumimoji="0" lang="zh-CN" altLang="en-US" sz="360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5" name="云形 4"/>
          <p:cNvSpPr/>
          <p:nvPr>
            <p:custDataLst>
              <p:tags r:id="rId6"/>
            </p:custDataLst>
          </p:nvPr>
        </p:nvSpPr>
        <p:spPr>
          <a:xfrm>
            <a:off x="5758815" y="7228840"/>
            <a:ext cx="196215" cy="20256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charset="0"/>
              <a:cs typeface="Helvetica Neue Medium" panose="02000503000000020004"/>
              <a:sym typeface="Helvetica Neue Medium" panose="02000503000000020004"/>
            </a:endParaRPr>
          </a:p>
        </p:txBody>
      </p:sp>
      <p:sp>
        <p:nvSpPr>
          <p:cNvPr id="9" name="云形 8"/>
          <p:cNvSpPr/>
          <p:nvPr>
            <p:custDataLst>
              <p:tags r:id="rId7"/>
            </p:custDataLst>
          </p:nvPr>
        </p:nvSpPr>
        <p:spPr>
          <a:xfrm>
            <a:off x="6060440" y="6909435"/>
            <a:ext cx="462280" cy="43624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charset="0"/>
              <a:cs typeface="Helvetica Neue Medium" panose="02000503000000020004"/>
              <a:sym typeface="Helvetica Neue Medium" panose="02000503000000020004"/>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DataEase可以帮助用户快速分析业务数据并洞察其趋势，为企业的业务改进与优化提供支持。DataEase支持丰富的数据源连接，能够通过拖拉拽的方式快速制作图表，并且可以方便地与他人进行分享。"/>
          <p:cNvSpPr txBox="1"/>
          <p:nvPr/>
        </p:nvSpPr>
        <p:spPr>
          <a:xfrm>
            <a:off x="2062922" y="10079814"/>
            <a:ext cx="20258156" cy="1578610"/>
          </a:xfrm>
          <a:prstGeom prst="rect">
            <a:avLst/>
          </a:prstGeom>
          <a:ln w="12700">
            <a:miter lim="400000"/>
          </a:ln>
        </p:spPr>
        <p:txBody>
          <a:bodyPr lIns="50800" tIns="50800" rIns="50800" bIns="50800" anchor="ctr">
            <a:spAutoFit/>
          </a:bodyPr>
          <a:lstStyle>
            <a:lvl1pPr marL="48260" marR="859155" indent="-48260" defTabSz="457200">
              <a:defRPr sz="5000">
                <a:solidFill>
                  <a:srgbClr val="5E5E5E"/>
                </a:solidFill>
              </a:defRPr>
            </a:lvl1pPr>
          </a:lstStyle>
          <a:p>
            <a:pPr algn="ctr"/>
            <a:r>
              <a:rPr sz="4800" dirty="0">
                <a:latin typeface="Helvetica Neue" panose="02000503000000020004" charset="0"/>
                <a:ea typeface="黑体-简" panose="02000000000000000000" charset="-122"/>
                <a:cs typeface="Alibaba PuHuiTi 3.0 55 Regular" pitchFamily="18" charset="-122"/>
              </a:rPr>
              <a:t>DataEase</a:t>
            </a:r>
            <a:r>
              <a:rPr lang="zh-CN" altLang="en-US" sz="4800" dirty="0">
                <a:latin typeface="Helvetica Neue" panose="02000503000000020004" charset="0"/>
                <a:ea typeface="黑体-简" panose="02000000000000000000" charset="-122"/>
                <a:cs typeface="Alibaba PuHuiTi 3.0 55 Regular" pitchFamily="18" charset="-122"/>
              </a:rPr>
              <a:t> </a:t>
            </a:r>
            <a:r>
              <a:rPr sz="4800" dirty="0">
                <a:latin typeface="Helvetica Neue" panose="02000503000000020004" charset="0"/>
                <a:ea typeface="黑体-简" panose="02000000000000000000" charset="-122"/>
                <a:cs typeface="Alibaba PuHuiTi 3.0 55 Regular" pitchFamily="18" charset="-122"/>
              </a:rPr>
              <a:t>可以帮助用户快速分析业务数据并洞察其趋势，为企业的业务改进与优化提供支持。</a:t>
            </a:r>
            <a:endParaRPr sz="1100" dirty="0">
              <a:solidFill>
                <a:srgbClr val="000000"/>
              </a:solidFill>
              <a:latin typeface="Helvetica Neue" panose="02000503000000020004" charset="0"/>
              <a:ea typeface="黑体-简" panose="02000000000000000000" charset="-122"/>
              <a:cs typeface="Alibaba PuHuiTi 3.0 55 Regular" pitchFamily="18" charset="-122"/>
              <a:sym typeface="Times Roman"/>
            </a:endParaRPr>
          </a:p>
        </p:txBody>
      </p:sp>
      <p:sp>
        <p:nvSpPr>
          <p:cNvPr id="271" name="人人可用的…"/>
          <p:cNvSpPr txBox="1"/>
          <p:nvPr/>
        </p:nvSpPr>
        <p:spPr>
          <a:xfrm>
            <a:off x="3246758" y="3908898"/>
            <a:ext cx="17890484" cy="4164330"/>
          </a:xfrm>
          <a:prstGeom prst="rect">
            <a:avLst/>
          </a:prstGeom>
          <a:ln w="12700">
            <a:miter lim="400000"/>
          </a:ln>
        </p:spPr>
        <p:txBody>
          <a:bodyPr lIns="50800" tIns="50800" rIns="50800" bIns="50800" anchor="ctr">
            <a:spAutoFit/>
          </a:bodyPr>
          <a:lstStyle/>
          <a:p>
            <a:pPr marL="48260" marR="859155" indent="-48260" algn="ctr" defTabSz="457200">
              <a:lnSpc>
                <a:spcPct val="150000"/>
              </a:lnSpc>
              <a:defRPr sz="15000" b="1" spc="2250">
                <a:solidFill>
                  <a:schemeClr val="accent1"/>
                </a:solidFill>
              </a:defRPr>
            </a:pPr>
            <a:r>
              <a:rPr lang="zh-CN" altLang="en-US" sz="9600" dirty="0">
                <a:solidFill>
                  <a:srgbClr val="0A7BE0"/>
                </a:solidFill>
                <a:latin typeface="Helvetica Neue" panose="02000503000000020004" charset="0"/>
                <a:ea typeface="黑体-简" panose="02000000000000000000" charset="-122"/>
                <a:cs typeface="Alibaba PuHuiTi 3.0 55 Regular" pitchFamily="18" charset="-122"/>
              </a:rPr>
              <a:t> </a:t>
            </a:r>
            <a:r>
              <a:rPr sz="9600" dirty="0">
                <a:solidFill>
                  <a:srgbClr val="0A7BE0"/>
                </a:solidFill>
                <a:latin typeface="Helvetica Neue" panose="02000503000000020004" charset="0"/>
                <a:ea typeface="黑体-简" panose="02000000000000000000" charset="-122"/>
                <a:cs typeface="Alibaba PuHuiTi 3.0 55 Regular" pitchFamily="18" charset="-122"/>
              </a:rPr>
              <a:t>人人可用的</a:t>
            </a:r>
            <a:endParaRPr sz="9600" dirty="0">
              <a:solidFill>
                <a:srgbClr val="0A7BE0"/>
              </a:solidFill>
              <a:latin typeface="Helvetica Neue" panose="02000503000000020004" charset="0"/>
              <a:ea typeface="黑体-简" panose="02000000000000000000" charset="-122"/>
              <a:cs typeface="Alibaba PuHuiTi 3.0 55 Regular" pitchFamily="18" charset="-122"/>
            </a:endParaRPr>
          </a:p>
          <a:p>
            <a:pPr marL="48260" marR="859155" indent="-48260" algn="ctr" defTabSz="457200">
              <a:lnSpc>
                <a:spcPct val="150000"/>
              </a:lnSpc>
              <a:defRPr sz="12000" b="1">
                <a:solidFill>
                  <a:schemeClr val="accent1"/>
                </a:solidFill>
              </a:defRPr>
            </a:pPr>
            <a:r>
              <a:rPr lang="zh-CN" altLang="en-US" sz="8000" dirty="0">
                <a:solidFill>
                  <a:srgbClr val="0A7BE0"/>
                </a:solidFill>
                <a:latin typeface="Helvetica Neue" panose="02000503000000020004" charset="0"/>
                <a:ea typeface="黑体-简" panose="02000000000000000000" charset="-122"/>
                <a:cs typeface="Alibaba PuHuiTi 3.0 55 Regular" pitchFamily="18" charset="-122"/>
              </a:rPr>
              <a:t>   </a:t>
            </a:r>
            <a:r>
              <a:rPr sz="8000" dirty="0">
                <a:solidFill>
                  <a:srgbClr val="0A7BE0"/>
                </a:solidFill>
                <a:latin typeface="Helvetica Neue" panose="02000503000000020004" charset="0"/>
                <a:ea typeface="黑体-简" panose="02000000000000000000" charset="-122"/>
                <a:cs typeface="Alibaba PuHuiTi 3.0 55 Regular" pitchFamily="18" charset="-122"/>
              </a:rPr>
              <a:t>开源数据可视化分析工具</a:t>
            </a:r>
            <a:endParaRPr sz="8000" dirty="0">
              <a:solidFill>
                <a:srgbClr val="0A7BE0"/>
              </a:solidFill>
              <a:latin typeface="Helvetica Neue" panose="02000503000000020004" charset="0"/>
              <a:ea typeface="黑体-简" panose="02000000000000000000" charset="-122"/>
              <a:cs typeface="Alibaba PuHuiTi 3.0 55 Regular" pitchFamily="18" charset="-122"/>
            </a:endParaRPr>
          </a:p>
        </p:txBody>
      </p:sp>
      <p:sp>
        <p:nvSpPr>
          <p:cNvPr id="2" name="仪表板"/>
          <p:cNvSpPr txBox="1"/>
          <p:nvPr/>
        </p:nvSpPr>
        <p:spPr>
          <a:xfrm>
            <a:off x="6832800" y="1440000"/>
            <a:ext cx="10821859" cy="1104900"/>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en-US" altLang="zh-CN" b="0" dirty="0">
                <a:solidFill>
                  <a:schemeClr val="tx2">
                    <a:lumMod val="50000"/>
                  </a:schemeClr>
                </a:solidFill>
                <a:latin typeface="Helvetica Neue" panose="02000503000000020004" charset="0"/>
                <a:ea typeface="黑体-简" panose="02000000000000000000" charset="-122"/>
                <a:cs typeface="Alibaba PuHuiTi 3.0 55 Regular" pitchFamily="18" charset="-122"/>
              </a:rPr>
              <a:t>DataEase</a:t>
            </a:r>
            <a:r>
              <a:rPr lang="zh-CN" altLang="en-US" b="0">
                <a:solidFill>
                  <a:schemeClr val="tx2">
                    <a:lumMod val="50000"/>
                  </a:schemeClr>
                </a:solidFill>
                <a:latin typeface="Helvetica Neue" panose="02000503000000020004" charset="0"/>
                <a:ea typeface="黑体-简" panose="02000000000000000000" charset="-122"/>
                <a:cs typeface="Alibaba PuHuiTi 3.0 55 Regular" pitchFamily="18" charset="-122"/>
              </a:rPr>
              <a:t> 的使命</a:t>
            </a:r>
            <a:endParaRPr lang="en-US" altLang="zh-CN" b="0" dirty="0">
              <a:solidFill>
                <a:schemeClr val="tx2">
                  <a:lumMod val="50000"/>
                </a:schemeClr>
              </a:solidFill>
              <a:latin typeface="Helvetica Neue" panose="02000503000000020004" charset="0"/>
              <a:ea typeface="黑体-简" panose="02000000000000000000" charset="-122"/>
              <a:cs typeface="Alibaba PuHuiTi 3.0 55 Regular" pitchFamily="18" charset="-122"/>
            </a:endParaRPr>
          </a:p>
        </p:txBody>
      </p:sp>
      <p:sp>
        <p:nvSpPr>
          <p:cNvPr id="6" name="矩形"/>
          <p:cNvSpPr/>
          <p:nvPr/>
        </p:nvSpPr>
        <p:spPr>
          <a:xfrm>
            <a:off x="-21262" y="13408"/>
            <a:ext cx="4428000" cy="242247"/>
          </a:xfrm>
          <a:prstGeom prst="rect">
            <a:avLst/>
          </a:prstGeom>
          <a:solidFill>
            <a:srgbClr val="0A7BE0"/>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Calibri"/>
              <a:ea typeface="Calibri"/>
              <a:cs typeface="Calibri"/>
              <a:sym typeface="Calibri"/>
            </a:endParaRPr>
          </a:p>
        </p:txBody>
      </p:sp>
      <p:sp>
        <p:nvSpPr>
          <p:cNvPr id="7" name="DataEase 开源项目概览"/>
          <p:cNvSpPr txBox="1"/>
          <p:nvPr/>
        </p:nvSpPr>
        <p:spPr>
          <a:xfrm>
            <a:off x="16827" y="255654"/>
            <a:ext cx="7389813"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eaLnBrk="1" fontAlgn="auto" latinLnBrk="0" hangingPunct="1">
              <a:lnSpc>
                <a:spcPct val="100000"/>
              </a:lnSpc>
              <a:spcBef>
                <a:spcPts val="0"/>
              </a:spcBef>
              <a:spcAft>
                <a:spcPts val="0"/>
              </a:spcAft>
              <a:buClrTx/>
              <a:buSzTx/>
              <a:buFontTx/>
              <a:buNone/>
              <a:defRPr/>
            </a:pPr>
            <a:r>
              <a:rPr kumimoji="0" sz="5000" b="1" i="0" u="none" strike="noStrike" kern="0" cap="none" spc="0" normalizeH="0" baseline="0" noProof="0" dirty="0">
                <a:ln>
                  <a:noFill/>
                </a:ln>
                <a:solidFill>
                  <a:srgbClr val="0A7BE0"/>
                </a:solidFill>
                <a:effectLst/>
                <a:uLnTx/>
                <a:uFillTx/>
                <a:latin typeface="Helvetica Neue" panose="02000503000000020004" charset="0"/>
                <a:ea typeface="黑体-简" panose="02000000000000000000" charset="-122"/>
              </a:rPr>
              <a:t>DataEase </a:t>
            </a:r>
            <a:r>
              <a:rPr lang="zh-CN" altLang="en-US" dirty="0">
                <a:solidFill>
                  <a:srgbClr val="0A7BE0"/>
                </a:solidFill>
                <a:latin typeface="Helvetica Neue" panose="02000503000000020004" charset="0"/>
                <a:ea typeface="黑体-简" panose="02000000000000000000" charset="-122"/>
              </a:rPr>
              <a:t>使命</a:t>
            </a:r>
            <a:endParaRPr kumimoji="0" sz="5000" b="1" i="0" u="none" strike="noStrike" kern="0" cap="none" spc="0" normalizeH="0" baseline="0" noProof="0" dirty="0">
              <a:ln>
                <a:noFill/>
              </a:ln>
              <a:solidFill>
                <a:srgbClr val="0A7BE0"/>
              </a:solidFill>
              <a:effectLst/>
              <a:uLnTx/>
              <a:uFillTx/>
              <a:latin typeface="Helvetica Neue" panose="02000503000000020004" charset="0"/>
              <a:ea typeface="黑体-简" panose="02000000000000000000" charset="-122"/>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2021 年 6 月 28 日发布，发布三个月内两次登顶 GitHub Trending 榜单；…"/>
          <p:cNvSpPr txBox="1"/>
          <p:nvPr/>
        </p:nvSpPr>
        <p:spPr>
          <a:xfrm>
            <a:off x="631498" y="7449569"/>
            <a:ext cx="10595897" cy="4336415"/>
          </a:xfrm>
          <a:prstGeom prst="rect">
            <a:avLst/>
          </a:prstGeom>
          <a:ln w="12700">
            <a:miter lim="400000"/>
          </a:ln>
        </p:spPr>
        <p:txBody>
          <a:bodyPr wrap="square" tIns="91439" bIns="91439">
            <a:spAutoFit/>
          </a:bodyPr>
          <a:lstStyle/>
          <a:p>
            <a:pPr marL="571500" marR="0" lvl="0" indent="-571500" algn="l" defTabSz="821690" rtl="0" eaLnBrk="1" fontAlgn="auto" latinLnBrk="0" hangingPunct="0">
              <a:lnSpc>
                <a:spcPct val="150000"/>
              </a:lnSpc>
              <a:spcBef>
                <a:spcPts val="0"/>
              </a:spcBef>
              <a:spcAft>
                <a:spcPts val="0"/>
              </a:spcAft>
              <a:buClrTx/>
              <a:buSzPct val="145000"/>
              <a:buFont typeface="Arial" panose="020B0604020202090204" pitchFamily="34" charset="0"/>
              <a:buChar char="•"/>
              <a:defRPr sz="4900">
                <a:solidFill>
                  <a:srgbClr val="5E5E5E"/>
                </a:solidFill>
              </a:defRPr>
            </a:pPr>
            <a:r>
              <a:rPr kumimoji="0" lang="en-US" altLang="zh-CN"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2021 </a:t>
            </a:r>
            <a:r>
              <a:rPr kumimoji="0" lang="zh-CN" altLang="en-US"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年 </a:t>
            </a:r>
            <a:r>
              <a:rPr kumimoji="0" lang="en-US" altLang="zh-CN"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6 </a:t>
            </a:r>
            <a:r>
              <a:rPr kumimoji="0" lang="zh-CN" altLang="en-US"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月 </a:t>
            </a:r>
            <a:r>
              <a:rPr kumimoji="0" lang="en-US" altLang="zh-CN"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28 </a:t>
            </a:r>
            <a:r>
              <a:rPr kumimoji="0" lang="zh-CN" altLang="en-US"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日发布，</a:t>
            </a:r>
            <a:r>
              <a:rPr kumimoji="0" lang="en-US"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采用</a:t>
            </a:r>
            <a:r>
              <a:rPr kumimoji="0" lang="zh-CN" altLang="en-US"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 </a:t>
            </a:r>
            <a:r>
              <a:rPr kumimoji="0" lang="en-US" altLang="zh-CN"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GPL</a:t>
            </a:r>
            <a:r>
              <a:rPr kumimoji="0" lang="zh-CN" altLang="en-US"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 </a:t>
            </a:r>
            <a:r>
              <a:rPr kumimoji="0" lang="en-US" altLang="zh-CN"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v3</a:t>
            </a:r>
            <a:r>
              <a:rPr kumimoji="0" lang="zh-CN" altLang="en-US"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 开源许可协议；</a:t>
            </a:r>
            <a:endParaRPr kumimoji="0" lang="en-US"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endParaRPr>
          </a:p>
          <a:p>
            <a:pPr marL="571500" marR="0" lvl="0" indent="-571500" algn="l" defTabSz="821690" rtl="0" eaLnBrk="1" fontAlgn="auto" latinLnBrk="0" hangingPunct="0">
              <a:lnSpc>
                <a:spcPct val="150000"/>
              </a:lnSpc>
              <a:spcBef>
                <a:spcPts val="0"/>
              </a:spcBef>
              <a:spcAft>
                <a:spcPts val="0"/>
              </a:spcAft>
              <a:buClrTx/>
              <a:buSzPct val="145000"/>
              <a:buFont typeface="Arial" panose="020B0604020202090204" pitchFamily="34" charset="0"/>
              <a:buChar char="•"/>
              <a:defRPr sz="4900">
                <a:solidFill>
                  <a:srgbClr val="5E5E5E"/>
                </a:solidFill>
              </a:defRPr>
            </a:pPr>
            <a:r>
              <a:rPr kumimoji="0" lang="zh-CN" altLang="en-US"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按月迭代，</a:t>
            </a:r>
            <a:r>
              <a:rPr kumimoji="0"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多次登顶 GitHub Trending 榜单；</a:t>
            </a:r>
            <a:endParaRPr kumimoji="0"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endParaRPr>
          </a:p>
          <a:p>
            <a:pPr marL="571500" marR="0" lvl="0" indent="-571500" algn="l" defTabSz="821690" rtl="0" eaLnBrk="1" fontAlgn="auto" latinLnBrk="0" hangingPunct="0">
              <a:lnSpc>
                <a:spcPct val="150000"/>
              </a:lnSpc>
              <a:spcBef>
                <a:spcPts val="0"/>
              </a:spcBef>
              <a:spcAft>
                <a:spcPts val="0"/>
              </a:spcAft>
              <a:buClrTx/>
              <a:buSzPct val="145000"/>
              <a:buFont typeface="Arial" panose="020B0604020202090204" pitchFamily="34" charset="0"/>
              <a:buChar char="•"/>
              <a:defRPr sz="4900">
                <a:solidFill>
                  <a:srgbClr val="5E5E5E"/>
                </a:solidFill>
              </a:defRPr>
            </a:pPr>
            <a:r>
              <a:rPr kumimoji="0" lang="zh-CN" altLang="en-US"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自助下载，</a:t>
            </a:r>
            <a:r>
              <a:rPr kumimoji="0"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日均下载次数超过 150 次</a:t>
            </a:r>
            <a:r>
              <a:rPr kumimoji="0" lang="zh-CN" altLang="en-US"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，累计下载约 </a:t>
            </a:r>
            <a:r>
              <a:rPr kumimoji="0" lang="en-US" altLang="zh-CN"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10</a:t>
            </a:r>
            <a:r>
              <a:rPr kumimoji="0" lang="zh-CN" altLang="en-US"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 万次。</a:t>
            </a:r>
            <a:endParaRPr kumimoji="0" lang="zh-CN" altLang="en-US"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endParaRPr>
          </a:p>
        </p:txBody>
      </p:sp>
      <p:sp>
        <p:nvSpPr>
          <p:cNvPr id="276" name="注：GitHub Star 数量统计截止至 2023 年 6 月 1 日。"/>
          <p:cNvSpPr txBox="1"/>
          <p:nvPr/>
        </p:nvSpPr>
        <p:spPr>
          <a:xfrm>
            <a:off x="13124273" y="12587641"/>
            <a:ext cx="8954770" cy="697865"/>
          </a:xfrm>
          <a:prstGeom prst="rect">
            <a:avLst/>
          </a:prstGeom>
          <a:ln w="12700">
            <a:miter lim="400000"/>
          </a:ln>
        </p:spPr>
        <p:txBody>
          <a:bodyPr wrap="none" tIns="91439" bIns="91439">
            <a:spAutoFit/>
          </a:bodyPr>
          <a:lstStyle>
            <a:lvl1pPr marL="457200" indent="-457200" defTabSz="457200">
              <a:lnSpc>
                <a:spcPct val="120000"/>
              </a:lnSpc>
              <a:defRPr sz="2000">
                <a:solidFill>
                  <a:srgbClr val="5E5E5E"/>
                </a:solidFill>
                <a:latin typeface="Helvetica"/>
                <a:ea typeface="Helvetica"/>
                <a:cs typeface="Helvetica"/>
                <a:sym typeface="Helvetica"/>
              </a:defRPr>
            </a:lvl1pPr>
          </a:lstStyle>
          <a:p>
            <a:pPr marL="457200" marR="0" lvl="0" indent="-457200" algn="l" defTabSz="457200" rtl="0" eaLnBrk="1" fontAlgn="auto" latinLnBrk="0" hangingPunct="0">
              <a:lnSpc>
                <a:spcPct val="120000"/>
              </a:lnSpc>
              <a:spcBef>
                <a:spcPts val="0"/>
              </a:spcBef>
              <a:spcAft>
                <a:spcPts val="0"/>
              </a:spcAft>
              <a:buClrTx/>
              <a:buSzTx/>
              <a:buFontTx/>
              <a:buNone/>
              <a:defRPr/>
            </a:pPr>
            <a:r>
              <a:rPr kumimoji="0" sz="28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Alibaba PuHuiTi 3.0 55 Regular" pitchFamily="18" charset="-122"/>
                <a:sym typeface="Helvetica"/>
              </a:rPr>
              <a:t>注：GitHub Star 数量统计截止至 2023 年 </a:t>
            </a:r>
            <a:r>
              <a:rPr kumimoji="0" lang="en-US" sz="28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Alibaba PuHuiTi 3.0 55 Regular" pitchFamily="18" charset="-122"/>
                <a:sym typeface="Helvetica"/>
              </a:rPr>
              <a:t>12</a:t>
            </a:r>
            <a:r>
              <a:rPr kumimoji="0" sz="28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Alibaba PuHuiTi 3.0 55 Regular" pitchFamily="18" charset="-122"/>
                <a:sym typeface="Helvetica"/>
              </a:rPr>
              <a:t> 月 1</a:t>
            </a:r>
            <a:r>
              <a:rPr kumimoji="0" lang="en-US" sz="28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Alibaba PuHuiTi 3.0 55 Regular" pitchFamily="18" charset="-122"/>
                <a:sym typeface="Helvetica"/>
              </a:rPr>
              <a:t>2</a:t>
            </a:r>
            <a:r>
              <a:rPr kumimoji="0" sz="28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Alibaba PuHuiTi 3.0 55 Regular" pitchFamily="18" charset="-122"/>
                <a:sym typeface="Helvetica"/>
              </a:rPr>
              <a:t> 日。</a:t>
            </a:r>
            <a:endParaRPr kumimoji="0" sz="28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Alibaba PuHuiTi 3.0 55 Regular" pitchFamily="18" charset="-122"/>
              <a:sym typeface="Helvetica"/>
            </a:endParaRPr>
          </a:p>
        </p:txBody>
      </p:sp>
      <p:sp>
        <p:nvSpPr>
          <p:cNvPr id="277" name="星形"/>
          <p:cNvSpPr/>
          <p:nvPr/>
        </p:nvSpPr>
        <p:spPr>
          <a:xfrm>
            <a:off x="4089337" y="5529359"/>
            <a:ext cx="797405" cy="758377"/>
          </a:xfrm>
          <a:prstGeom prst="star5">
            <a:avLst>
              <a:gd name="adj" fmla="val 19100"/>
              <a:gd name="hf" fmla="val 105146"/>
              <a:gd name="vf" fmla="val 110557"/>
            </a:avLst>
          </a:prstGeom>
          <a:solidFill>
            <a:srgbClr val="5E5E5E"/>
          </a:solidFill>
          <a:ln w="12700">
            <a:miter lim="400000"/>
          </a:ln>
        </p:spPr>
        <p:txBody>
          <a:bodyPr tIns="91439" bIns="91439" anchor="ctr"/>
          <a:lstStyle/>
          <a:p>
            <a:pPr marL="0" marR="0" lvl="0" indent="0" algn="l" defTabSz="1828800" rtl="0" eaLnBrk="1" fontAlgn="auto" latinLnBrk="0" hangingPunct="0">
              <a:lnSpc>
                <a:spcPct val="100000"/>
              </a:lnSpc>
              <a:spcBef>
                <a:spcPts val="0"/>
              </a:spcBef>
              <a:spcAft>
                <a:spcPts val="0"/>
              </a:spcAft>
              <a:buClrTx/>
              <a:buSzTx/>
              <a:buFontTx/>
              <a:buNone/>
              <a:defRPr sz="3600">
                <a:latin typeface="Calibri"/>
                <a:ea typeface="Calibri"/>
                <a:cs typeface="Calibri"/>
                <a:sym typeface="Calibri"/>
              </a:defRPr>
            </a:pPr>
            <a:endParaRPr kumimoji="0" sz="3600" b="0" i="0" u="none" strike="noStrike" kern="0" cap="none" spc="0" normalizeH="0" baseline="0" noProof="0" dirty="0">
              <a:ln>
                <a:noFill/>
              </a:ln>
              <a:solidFill>
                <a:srgbClr val="000000"/>
              </a:solidFill>
              <a:effectLst/>
              <a:uLnTx/>
              <a:uFillTx/>
              <a:latin typeface="Alibaba PuHuiTi 3.0 55 Regular" pitchFamily="18" charset="-122"/>
              <a:ea typeface="Alibaba PuHuiTi 3.0 55 Regular" pitchFamily="18" charset="-122"/>
              <a:cs typeface="Alibaba PuHuiTi 3.0 55 Regular" pitchFamily="18" charset="-122"/>
              <a:sym typeface="Calibri"/>
            </a:endParaRPr>
          </a:p>
        </p:txBody>
      </p:sp>
      <p:sp>
        <p:nvSpPr>
          <p:cNvPr id="278" name="Star"/>
          <p:cNvSpPr txBox="1"/>
          <p:nvPr/>
        </p:nvSpPr>
        <p:spPr>
          <a:xfrm>
            <a:off x="4995058" y="5448490"/>
            <a:ext cx="1300480" cy="920115"/>
          </a:xfrm>
          <a:prstGeom prst="rect">
            <a:avLst/>
          </a:prstGeom>
          <a:ln w="12700">
            <a:miter lim="400000"/>
          </a:ln>
        </p:spPr>
        <p:txBody>
          <a:bodyPr wrap="none" tIns="91439" bIns="91439">
            <a:spAutoFit/>
          </a:bodyPr>
          <a:lstStyle>
            <a:lvl1pPr indent="0" defTabSz="1828800">
              <a:defRPr sz="3600" b="1">
                <a:solidFill>
                  <a:srgbClr val="5E5E5E"/>
                </a:solidFill>
                <a:latin typeface="Calibri"/>
                <a:ea typeface="Calibri"/>
                <a:cs typeface="Calibri"/>
                <a:sym typeface="Calibri"/>
              </a:defRPr>
            </a:lvl1pPr>
          </a:lstStyle>
          <a:p>
            <a:pPr marL="0" marR="0" lvl="0" indent="0" algn="l" defTabSz="1828800" rtl="0" eaLnBrk="1" fontAlgn="auto" latinLnBrk="0" hangingPunct="0">
              <a:lnSpc>
                <a:spcPct val="100000"/>
              </a:lnSpc>
              <a:spcBef>
                <a:spcPts val="0"/>
              </a:spcBef>
              <a:spcAft>
                <a:spcPts val="0"/>
              </a:spcAft>
              <a:buClrTx/>
              <a:buSzTx/>
              <a:buFontTx/>
              <a:buNone/>
              <a:defRPr/>
            </a:pPr>
            <a:r>
              <a:rPr kumimoji="0" sz="48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Alibaba PuHuiTi 3.0 55 Regular" pitchFamily="18" charset="-122"/>
                <a:sym typeface="Calibri"/>
              </a:rPr>
              <a:t>Star</a:t>
            </a:r>
            <a:endParaRPr kumimoji="0" sz="48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Alibaba PuHuiTi 3.0 55 Regular" pitchFamily="18" charset="-122"/>
              <a:sym typeface="Calibri"/>
            </a:endParaRPr>
          </a:p>
        </p:txBody>
      </p:sp>
      <p:sp>
        <p:nvSpPr>
          <p:cNvPr id="279" name="线条"/>
          <p:cNvSpPr/>
          <p:nvPr/>
        </p:nvSpPr>
        <p:spPr>
          <a:xfrm flipV="1">
            <a:off x="6363200" y="5572486"/>
            <a:ext cx="1" cy="716281"/>
          </a:xfrm>
          <a:prstGeom prst="line">
            <a:avLst/>
          </a:prstGeom>
          <a:ln w="25400">
            <a:solidFill>
              <a:srgbClr val="5E5E5E"/>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defRPr sz="3600">
                <a:latin typeface="Calibri"/>
                <a:ea typeface="Calibri"/>
                <a:cs typeface="Calibri"/>
                <a:sym typeface="Calibri"/>
              </a:defRPr>
            </a:pPr>
            <a:endParaRPr kumimoji="0" sz="3600" b="0" i="0" u="none" strike="noStrike" kern="0" cap="none" spc="0" normalizeH="0" baseline="0" noProof="0" dirty="0">
              <a:ln>
                <a:noFill/>
              </a:ln>
              <a:solidFill>
                <a:srgbClr val="000000"/>
              </a:solidFill>
              <a:effectLst/>
              <a:uLnTx/>
              <a:uFillTx/>
              <a:latin typeface="Alibaba PuHuiTi 3.0 55 Regular" pitchFamily="18" charset="-122"/>
              <a:ea typeface="Alibaba PuHuiTi 3.0 55 Regular" pitchFamily="18" charset="-122"/>
              <a:cs typeface="Alibaba PuHuiTi 3.0 55 Regular" pitchFamily="18" charset="-122"/>
              <a:sym typeface="Calibri"/>
            </a:endParaRPr>
          </a:p>
        </p:txBody>
      </p:sp>
      <p:sp>
        <p:nvSpPr>
          <p:cNvPr id="281" name="线条"/>
          <p:cNvSpPr/>
          <p:nvPr/>
        </p:nvSpPr>
        <p:spPr>
          <a:xfrm>
            <a:off x="838618" y="6943672"/>
            <a:ext cx="9243058" cy="1"/>
          </a:xfrm>
          <a:prstGeom prst="line">
            <a:avLst/>
          </a:prstGeom>
          <a:ln w="25400">
            <a:solidFill>
              <a:srgbClr val="5E5E5E">
                <a:alpha val="50000"/>
              </a:srgbClr>
            </a:solidFill>
            <a:prstDash val="sysDot"/>
            <a:miter lim="400000"/>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defRPr sz="3600">
                <a:latin typeface="Calibri"/>
                <a:ea typeface="Calibri"/>
                <a:cs typeface="Calibri"/>
                <a:sym typeface="Calibri"/>
              </a:defRPr>
            </a:pPr>
            <a:endParaRPr kumimoji="0" sz="3600" b="0" i="0" u="none" strike="noStrike" kern="0" cap="none" spc="0" normalizeH="0" baseline="0" noProof="0" dirty="0">
              <a:ln>
                <a:noFill/>
              </a:ln>
              <a:solidFill>
                <a:srgbClr val="000000"/>
              </a:solidFill>
              <a:effectLst/>
              <a:uLnTx/>
              <a:uFillTx/>
              <a:latin typeface="Alibaba PuHuiTi 3.0 55 Regular" pitchFamily="18" charset="-122"/>
              <a:ea typeface="Alibaba PuHuiTi 3.0 55 Regular" pitchFamily="18" charset="-122"/>
              <a:cs typeface="Alibaba PuHuiTi 3.0 55 Regular" pitchFamily="18" charset="-122"/>
              <a:sym typeface="Calibri"/>
            </a:endParaRPr>
          </a:p>
        </p:txBody>
      </p:sp>
      <p:sp>
        <p:nvSpPr>
          <p:cNvPr id="282" name="线条"/>
          <p:cNvSpPr/>
          <p:nvPr/>
        </p:nvSpPr>
        <p:spPr>
          <a:xfrm>
            <a:off x="838618" y="12115370"/>
            <a:ext cx="9243058" cy="1"/>
          </a:xfrm>
          <a:prstGeom prst="line">
            <a:avLst/>
          </a:prstGeom>
          <a:ln w="25400">
            <a:solidFill>
              <a:srgbClr val="5E5E5E">
                <a:alpha val="50000"/>
              </a:srgbClr>
            </a:solidFill>
            <a:prstDash val="sysDot"/>
            <a:miter lim="400000"/>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defRPr sz="3600">
                <a:latin typeface="Calibri"/>
                <a:ea typeface="Calibri"/>
                <a:cs typeface="Calibri"/>
                <a:sym typeface="Calibri"/>
              </a:defRPr>
            </a:pPr>
            <a:endParaRPr kumimoji="0" sz="3600" b="0" i="0" u="none" strike="noStrike" kern="0" cap="none" spc="0" normalizeH="0" baseline="0" noProof="0" dirty="0">
              <a:ln>
                <a:noFill/>
              </a:ln>
              <a:solidFill>
                <a:srgbClr val="000000"/>
              </a:solidFill>
              <a:effectLst/>
              <a:uLnTx/>
              <a:uFillTx/>
              <a:latin typeface="Alibaba PuHuiTi 3.0 55 Regular" pitchFamily="18" charset="-122"/>
              <a:ea typeface="Alibaba PuHuiTi 3.0 55 Regular" pitchFamily="18" charset="-122"/>
              <a:cs typeface="Alibaba PuHuiTi 3.0 55 Regular" pitchFamily="18" charset="-122"/>
              <a:sym typeface="Calibri"/>
            </a:endParaRPr>
          </a:p>
        </p:txBody>
      </p:sp>
      <p:pic>
        <p:nvPicPr>
          <p:cNvPr id="284" name="DataEase-01.png" descr="DataEase-01.png"/>
          <p:cNvPicPr>
            <a:picLocks noChangeAspect="1"/>
          </p:cNvPicPr>
          <p:nvPr/>
        </p:nvPicPr>
        <p:blipFill>
          <a:blip r:embed="rId1" cstate="screen"/>
          <a:stretch>
            <a:fillRect/>
          </a:stretch>
        </p:blipFill>
        <p:spPr>
          <a:xfrm>
            <a:off x="2733633" y="3281349"/>
            <a:ext cx="4919288" cy="1267724"/>
          </a:xfrm>
          <a:prstGeom prst="rect">
            <a:avLst/>
          </a:prstGeom>
          <a:ln w="12700">
            <a:miter lim="400000"/>
            <a:headEnd/>
            <a:tailEnd/>
          </a:ln>
        </p:spPr>
      </p:pic>
      <p:sp>
        <p:nvSpPr>
          <p:cNvPr id="285" name="矩形"/>
          <p:cNvSpPr/>
          <p:nvPr/>
        </p:nvSpPr>
        <p:spPr>
          <a:xfrm>
            <a:off x="-20955" y="-8890"/>
            <a:ext cx="6553200" cy="264160"/>
          </a:xfrm>
          <a:prstGeom prst="rect">
            <a:avLst/>
          </a:prstGeom>
          <a:solidFill>
            <a:schemeClr val="accent1"/>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Alibaba PuHuiTi 3.0 55 Regular" pitchFamily="18" charset="-122"/>
              <a:ea typeface="Alibaba PuHuiTi 3.0 55 Regular" pitchFamily="18" charset="-122"/>
              <a:cs typeface="Alibaba PuHuiTi 3.0 55 Regular" pitchFamily="18" charset="-122"/>
              <a:sym typeface="Calibri"/>
            </a:endParaRPr>
          </a:p>
        </p:txBody>
      </p:sp>
      <p:sp>
        <p:nvSpPr>
          <p:cNvPr id="2" name="DataEase 的四大优势"/>
          <p:cNvSpPr txBox="1"/>
          <p:nvPr/>
        </p:nvSpPr>
        <p:spPr>
          <a:xfrm>
            <a:off x="16510" y="255905"/>
            <a:ext cx="6953885" cy="955675"/>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sz="4800" noProof="0" dirty="0">
                <a:solidFill>
                  <a:srgbClr val="0A7BE0"/>
                </a:solidFill>
                <a:uLnTx/>
                <a:latin typeface="Helvetica Neue" panose="02000503000000020004" charset="0"/>
                <a:ea typeface="黑体-简" panose="02000000000000000000" charset="-122"/>
                <a:sym typeface="Helvetica Neue" panose="02000503000000020004"/>
              </a:rPr>
              <a:t>DataEase </a:t>
            </a:r>
            <a:r>
              <a:rPr sz="4800" noProof="0" dirty="0" err="1">
                <a:solidFill>
                  <a:srgbClr val="0A7BE0"/>
                </a:solidFill>
                <a:uLnTx/>
                <a:latin typeface="Helvetica Neue" panose="02000503000000020004" charset="0"/>
                <a:ea typeface="黑体-简" panose="02000000000000000000" charset="-122"/>
                <a:sym typeface="Helvetica Neue" panose="02000503000000020004"/>
              </a:rPr>
              <a:t>开源项目概览</a:t>
            </a:r>
            <a:endParaRPr kumimoji="0" sz="4800" b="0" i="0" u="none" strike="noStrike" kern="0" cap="none" spc="0" normalizeH="0" baseline="0" noProof="0" dirty="0">
              <a:ln>
                <a:noFill/>
              </a:ln>
              <a:solidFill>
                <a:srgbClr val="0A7BE0"/>
              </a:solidFill>
              <a:effectLst/>
              <a:uLnTx/>
              <a:uFillTx/>
              <a:latin typeface="Helvetica Neue" panose="02000503000000020004" charset="0"/>
              <a:ea typeface="黑体-简" panose="02000000000000000000" charset="-122"/>
              <a:cs typeface="Alibaba PuHuiTi 3.0 55 Regular" pitchFamily="18" charset="-122"/>
              <a:sym typeface="Helvetica Neue" panose="02000503000000020004"/>
            </a:endParaRPr>
          </a:p>
        </p:txBody>
      </p:sp>
      <p:sp>
        <p:nvSpPr>
          <p:cNvPr id="3" name="仪表板"/>
          <p:cNvSpPr txBox="1"/>
          <p:nvPr/>
        </p:nvSpPr>
        <p:spPr>
          <a:xfrm>
            <a:off x="6148330" y="1440000"/>
            <a:ext cx="12087340" cy="1104900"/>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marL="0" marR="0" lvl="0" indent="0" algn="ctr" defTabSz="1828800" rtl="0" eaLnBrk="1" fontAlgn="auto" latinLnBrk="0" hangingPunct="0">
              <a:lnSpc>
                <a:spcPct val="100000"/>
              </a:lnSpc>
              <a:spcBef>
                <a:spcPts val="0"/>
              </a:spcBef>
              <a:spcAft>
                <a:spcPts val="0"/>
              </a:spcAft>
              <a:buClrTx/>
              <a:buSzTx/>
              <a:buFontTx/>
              <a:buNone/>
              <a:defRPr/>
            </a:pPr>
            <a:r>
              <a:rPr kumimoji="0" lang="zh-CN" altLang="en-US" sz="6000" b="0" i="0" u="none" strike="noStrike" kern="0" cap="none" spc="0" normalizeH="0" baseline="0" noProof="0" dirty="0">
                <a:ln>
                  <a:noFill/>
                </a:ln>
                <a:solidFill>
                  <a:srgbClr val="5E5E5E">
                    <a:lumMod val="50000"/>
                  </a:srgbClr>
                </a:solidFill>
                <a:effectLst/>
                <a:uLnTx/>
                <a:uFillTx/>
                <a:latin typeface="Helvetica Neue" panose="02000503000000020004" charset="0"/>
                <a:ea typeface="黑体-简" panose="02000000000000000000" charset="-122"/>
                <a:cs typeface="Alibaba PuHuiTi 3.0 55 Regular" pitchFamily="18" charset="-122"/>
                <a:sym typeface="Helvetica"/>
              </a:rPr>
              <a:t>开源数据概览</a:t>
            </a:r>
            <a:endParaRPr kumimoji="0" lang="zh-CN" altLang="en-US" sz="6000" b="0" i="0" u="none" strike="noStrike" kern="0" cap="none" spc="0" normalizeH="0" baseline="0" noProof="0" dirty="0">
              <a:ln>
                <a:noFill/>
              </a:ln>
              <a:solidFill>
                <a:srgbClr val="5E5E5E">
                  <a:lumMod val="50000"/>
                </a:srgbClr>
              </a:solidFill>
              <a:effectLst/>
              <a:uLnTx/>
              <a:uFillTx/>
              <a:latin typeface="Helvetica Neue" panose="02000503000000020004" charset="0"/>
              <a:ea typeface="黑体-简" panose="02000000000000000000" charset="-122"/>
              <a:cs typeface="Alibaba PuHuiTi 3.0 55 Regular" pitchFamily="18" charset="-122"/>
              <a:sym typeface="Helvetica"/>
            </a:endParaRPr>
          </a:p>
        </p:txBody>
      </p:sp>
      <p:pic>
        <p:nvPicPr>
          <p:cNvPr id="5" name="图片 4" descr="star-history-20231212"/>
          <p:cNvPicPr>
            <a:picLocks noChangeAspect="1"/>
          </p:cNvPicPr>
          <p:nvPr/>
        </p:nvPicPr>
        <p:blipFill>
          <a:blip r:embed="rId2" cstate="screen"/>
          <a:stretch>
            <a:fillRect/>
          </a:stretch>
        </p:blipFill>
        <p:spPr>
          <a:xfrm>
            <a:off x="11720712" y="3867186"/>
            <a:ext cx="12087225" cy="8720455"/>
          </a:xfrm>
          <a:prstGeom prst="rect">
            <a:avLst/>
          </a:prstGeom>
        </p:spPr>
      </p:pic>
      <p:pic>
        <p:nvPicPr>
          <p:cNvPr id="4" name="图片 3"/>
          <p:cNvPicPr>
            <a:picLocks noChangeAspect="1"/>
          </p:cNvPicPr>
          <p:nvPr/>
        </p:nvPicPr>
        <p:blipFill rotWithShape="1">
          <a:blip r:embed="rId3" cstate="screen"/>
          <a:srcRect t="-2073" b="-1"/>
          <a:stretch>
            <a:fillRect/>
          </a:stretch>
        </p:blipFill>
        <p:spPr>
          <a:xfrm>
            <a:off x="1529093" y="5049531"/>
            <a:ext cx="2019300" cy="1718033"/>
          </a:xfrm>
          <a:prstGeom prst="rect">
            <a:avLst/>
          </a:prstGeom>
        </p:spPr>
      </p:pic>
      <p:sp>
        <p:nvSpPr>
          <p:cNvPr id="6" name="11,300+"/>
          <p:cNvSpPr txBox="1"/>
          <p:nvPr/>
        </p:nvSpPr>
        <p:spPr>
          <a:xfrm>
            <a:off x="6532316" y="5448490"/>
            <a:ext cx="2413635" cy="920115"/>
          </a:xfrm>
          <a:prstGeom prst="rect">
            <a:avLst/>
          </a:prstGeom>
          <a:ln w="12700">
            <a:miter lim="400000"/>
          </a:ln>
        </p:spPr>
        <p:txBody>
          <a:bodyPr wrap="none" tIns="91439" bIns="91439">
            <a:spAutoFit/>
          </a:bodyPr>
          <a:lstStyle>
            <a:lvl1pPr indent="0" defTabSz="1828800">
              <a:defRPr sz="3600" b="1">
                <a:solidFill>
                  <a:srgbClr val="5E5E5E"/>
                </a:solidFill>
                <a:latin typeface="Calibri"/>
                <a:ea typeface="Calibri"/>
                <a:cs typeface="Calibri"/>
                <a:sym typeface="Calibri"/>
              </a:defRPr>
            </a:lvl1pPr>
          </a:lstStyle>
          <a:p>
            <a:pPr marL="0" marR="0" lvl="0" indent="0" algn="l" defTabSz="1828800" rtl="0" eaLnBrk="1" fontAlgn="auto" latinLnBrk="0" hangingPunct="0">
              <a:lnSpc>
                <a:spcPct val="100000"/>
              </a:lnSpc>
              <a:spcBef>
                <a:spcPts val="0"/>
              </a:spcBef>
              <a:spcAft>
                <a:spcPts val="0"/>
              </a:spcAft>
              <a:buClrTx/>
              <a:buSzTx/>
              <a:buFontTx/>
              <a:buNone/>
              <a:defRPr/>
            </a:pPr>
            <a:r>
              <a:rPr kumimoji="0" sz="48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Alibaba PuHuiTi 3.0 55 Regular" pitchFamily="18" charset="-122"/>
                <a:sym typeface="Calibri"/>
              </a:rPr>
              <a:t>1</a:t>
            </a:r>
            <a:r>
              <a:rPr kumimoji="0" lang="en-US" sz="48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Alibaba PuHuiTi 3.0 55 Regular" pitchFamily="18" charset="-122"/>
                <a:sym typeface="Calibri"/>
              </a:rPr>
              <a:t>3</a:t>
            </a:r>
            <a:r>
              <a:rPr kumimoji="0" sz="48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Alibaba PuHuiTi 3.0 55 Regular" pitchFamily="18" charset="-122"/>
                <a:sym typeface="Calibri"/>
              </a:rPr>
              <a:t>,</a:t>
            </a:r>
            <a:r>
              <a:rPr kumimoji="0" lang="en-US" sz="48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Alibaba PuHuiTi 3.0 55 Regular" pitchFamily="18" charset="-122"/>
                <a:sym typeface="Calibri"/>
              </a:rPr>
              <a:t>6</a:t>
            </a:r>
            <a:r>
              <a:rPr kumimoji="0" sz="48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Alibaba PuHuiTi 3.0 55 Regular" pitchFamily="18" charset="-122"/>
                <a:sym typeface="Calibri"/>
              </a:rPr>
              <a:t>00+</a:t>
            </a:r>
            <a:endParaRPr kumimoji="0" sz="48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Alibaba PuHuiTi 3.0 55 Regular" pitchFamily="18" charset="-122"/>
              <a:sym typeface="Calibri"/>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81827" y="1738533"/>
            <a:ext cx="9784416" cy="35890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200000"/>
              </a:lnSpc>
            </a:pPr>
            <a:r>
              <a:rPr lang="zh-CN" altLang="en-US" sz="2800" b="0" dirty="0">
                <a:solidFill>
                  <a:srgbClr val="5E5E5E"/>
                </a:solidFill>
                <a:latin typeface="Helvetica Neue" panose="02000503000000020004" charset="0"/>
                <a:ea typeface="黑体-简" panose="02000000000000000000" charset="-122"/>
              </a:rPr>
              <a:t>       </a:t>
            </a:r>
            <a:r>
              <a:rPr lang="en-US" altLang="zh-CN" sz="2800" b="0" dirty="0">
                <a:solidFill>
                  <a:srgbClr val="5E5E5E"/>
                </a:solidFill>
                <a:latin typeface="Helvetica Neue" panose="02000503000000020004" charset="0"/>
                <a:ea typeface="黑体-简" panose="02000000000000000000" charset="-122"/>
              </a:rPr>
              <a:t>DataEase </a:t>
            </a:r>
            <a:r>
              <a:rPr lang="zh-CN" altLang="en-US" sz="2800" b="0" dirty="0">
                <a:solidFill>
                  <a:srgbClr val="5E5E5E"/>
                </a:solidFill>
                <a:latin typeface="Helvetica Neue" panose="02000503000000020004" charset="0"/>
                <a:ea typeface="黑体-简" panose="02000000000000000000" charset="-122"/>
              </a:rPr>
              <a:t>是飞致云旗下的一款开源数据可视化分析工具，帮助用户快速分析数据并洞察业务趋势，从而实现业务的改进与优化。</a:t>
            </a:r>
            <a:r>
              <a:rPr lang="en-US" altLang="zh-CN" sz="2800" b="0" dirty="0">
                <a:solidFill>
                  <a:srgbClr val="5E5E5E"/>
                </a:solidFill>
                <a:latin typeface="Helvetica Neue" panose="02000503000000020004" charset="0"/>
                <a:ea typeface="黑体-简" panose="02000000000000000000" charset="-122"/>
              </a:rPr>
              <a:t>DataEase </a:t>
            </a:r>
            <a:r>
              <a:rPr lang="zh-CN" altLang="en-US" sz="2800" b="0" dirty="0">
                <a:solidFill>
                  <a:srgbClr val="5E5E5E"/>
                </a:solidFill>
                <a:latin typeface="Helvetica Neue" panose="02000503000000020004" charset="0"/>
                <a:ea typeface="黑体-简" panose="02000000000000000000" charset="-122"/>
              </a:rPr>
              <a:t>支持丰富的数据源连接，能够通过拖拉拽方式快速制作图表，并可以方便的与他人分享。</a:t>
            </a:r>
            <a:endParaRPr kumimoji="0" lang="zh-CN" altLang="en-US" sz="2800" b="0" i="0" u="none" strike="noStrike" cap="none" spc="0" normalizeH="0" baseline="0" dirty="0">
              <a:ln>
                <a:noFill/>
              </a:ln>
              <a:solidFill>
                <a:srgbClr val="5E5E5E"/>
              </a:solidFill>
              <a:effectLst/>
              <a:uFillTx/>
              <a:latin typeface="Helvetica Neue" panose="02000503000000020004" charset="0"/>
              <a:ea typeface="黑体-简" panose="02000000000000000000" charset="-122"/>
              <a:sym typeface="Helvetica Neue" panose="02000503000000020004"/>
            </a:endParaRPr>
          </a:p>
        </p:txBody>
      </p:sp>
      <p:sp>
        <p:nvSpPr>
          <p:cNvPr id="2" name="文本框 1"/>
          <p:cNvSpPr txBox="1"/>
          <p:nvPr/>
        </p:nvSpPr>
        <p:spPr>
          <a:xfrm>
            <a:off x="1069866" y="5414716"/>
            <a:ext cx="9608339" cy="78981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200000"/>
              </a:lnSpc>
            </a:pPr>
            <a:r>
              <a:rPr lang="zh-CN" altLang="en-GB" sz="2800" b="0" dirty="0">
                <a:solidFill>
                  <a:schemeClr val="tx2"/>
                </a:solidFill>
                <a:latin typeface="Helvetica Neue" panose="02000503000000020004" charset="0"/>
                <a:ea typeface="黑体-简" panose="02000000000000000000" charset="-122"/>
              </a:rPr>
              <a:t>飞致云</a:t>
            </a:r>
            <a:r>
              <a:rPr lang="zh-CN" altLang="en-US" sz="2800" b="0" dirty="0">
                <a:solidFill>
                  <a:schemeClr val="tx2"/>
                </a:solidFill>
                <a:latin typeface="Helvetica Neue" panose="02000503000000020004" charset="0"/>
                <a:ea typeface="黑体-简" panose="02000000000000000000" charset="-122"/>
              </a:rPr>
              <a:t>学堂</a:t>
            </a:r>
            <a:r>
              <a:rPr lang="zh-CN" altLang="en-US" sz="2800" b="0" dirty="0">
                <a:latin typeface="Helvetica Neue" panose="02000503000000020004" charset="0"/>
                <a:ea typeface="黑体-简" panose="02000000000000000000" charset="-122"/>
              </a:rPr>
              <a:t>：</a:t>
            </a:r>
            <a:r>
              <a:rPr lang="en-GB" altLang="zh-CN" sz="2800" b="0" dirty="0">
                <a:latin typeface="Helvetica Neue" panose="02000503000000020004" charset="0"/>
                <a:ea typeface="黑体-简" panose="02000000000000000000" charset="-122"/>
                <a:hlinkClick r:id="rId1"/>
              </a:rPr>
              <a:t>https://edu.fit2cloud.com/index</a:t>
            </a:r>
            <a:endParaRPr kumimoji="0" lang="en-US" altLang="zh-CN" sz="2800" b="0" i="0" u="none" strike="noStrike" cap="none" spc="0" normalizeH="0" baseline="0" dirty="0">
              <a:ln>
                <a:noFill/>
              </a:ln>
              <a:effectLst/>
              <a:uFillTx/>
              <a:latin typeface="Helvetica Neue" panose="02000503000000020004" charset="0"/>
              <a:ea typeface="黑体-简" panose="02000000000000000000" charset="-122"/>
              <a:sym typeface="Helvetica Neue" panose="02000503000000020004"/>
            </a:endParaRPr>
          </a:p>
          <a:p>
            <a:pPr algn="l">
              <a:lnSpc>
                <a:spcPct val="200000"/>
              </a:lnSpc>
            </a:pPr>
            <a:r>
              <a:rPr kumimoji="0" lang="zh-CN" altLang="en-US" sz="2800" b="0" i="0" u="none" strike="noStrike" cap="none" spc="0" normalizeH="0" baseline="0" dirty="0">
                <a:ln>
                  <a:noFill/>
                </a:ln>
                <a:solidFill>
                  <a:schemeClr val="tx2"/>
                </a:solidFill>
                <a:effectLst/>
                <a:uFillTx/>
                <a:latin typeface="Helvetica Neue" panose="02000503000000020004" charset="0"/>
                <a:ea typeface="黑体-简" panose="02000000000000000000" charset="-122"/>
                <a:sym typeface="Helvetica Neue" panose="02000503000000020004"/>
              </a:rPr>
              <a:t>官网地址：</a:t>
            </a:r>
            <a:r>
              <a:rPr lang="en-US" altLang="zh-CN" sz="2800" b="0" dirty="0">
                <a:latin typeface="Helvetica Neue" panose="02000503000000020004" charset="0"/>
                <a:ea typeface="黑体-简" panose="02000000000000000000" charset="-122"/>
                <a:hlinkClick r:id="rId2"/>
              </a:rPr>
              <a:t>https://dataease.io/</a:t>
            </a:r>
            <a:endParaRPr kumimoji="0" lang="en-US" altLang="zh-CN" sz="2800" b="0" i="0" u="none" strike="noStrike" cap="none" spc="0" normalizeH="0" baseline="0" dirty="0">
              <a:ln>
                <a:noFill/>
              </a:ln>
              <a:effectLst/>
              <a:uFillTx/>
              <a:latin typeface="Helvetica Neue" panose="02000503000000020004" charset="0"/>
              <a:ea typeface="黑体-简" panose="02000000000000000000" charset="-122"/>
              <a:sym typeface="Helvetica Neue" panose="02000503000000020004"/>
            </a:endParaRPr>
          </a:p>
          <a:p>
            <a:pPr algn="l">
              <a:lnSpc>
                <a:spcPct val="200000"/>
              </a:lnSpc>
            </a:pPr>
            <a:r>
              <a:rPr kumimoji="0" lang="zh-CN" altLang="en-US" sz="2800" b="0" i="0" u="none" strike="noStrike" cap="none" spc="0" normalizeH="0" baseline="0" dirty="0">
                <a:ln>
                  <a:noFill/>
                </a:ln>
                <a:solidFill>
                  <a:schemeClr val="tx2"/>
                </a:solidFill>
                <a:effectLst/>
                <a:uFillTx/>
                <a:latin typeface="Helvetica Neue" panose="02000503000000020004" charset="0"/>
                <a:ea typeface="黑体-简" panose="02000000000000000000" charset="-122"/>
                <a:sym typeface="Helvetica Neue" panose="02000503000000020004"/>
              </a:rPr>
              <a:t>帮助文档：</a:t>
            </a:r>
            <a:r>
              <a:rPr lang="en-US" altLang="zh-CN" sz="2800" b="0" dirty="0">
                <a:latin typeface="Helvetica Neue" panose="02000503000000020004" charset="0"/>
                <a:ea typeface="黑体-简" panose="02000000000000000000" charset="-122"/>
                <a:hlinkClick r:id="rId3"/>
              </a:rPr>
              <a:t>https://dataease.io/docs/</a:t>
            </a:r>
            <a:endParaRPr lang="en-US" altLang="zh-CN" sz="2800" b="0" dirty="0">
              <a:latin typeface="Helvetica Neue" panose="02000503000000020004" charset="0"/>
              <a:ea typeface="黑体-简" panose="02000000000000000000" charset="-122"/>
            </a:endParaRPr>
          </a:p>
          <a:p>
            <a:pPr algn="l">
              <a:lnSpc>
                <a:spcPct val="200000"/>
              </a:lnSpc>
            </a:pPr>
            <a:r>
              <a:rPr lang="zh-CN" altLang="en-US" sz="2800" b="0" dirty="0">
                <a:solidFill>
                  <a:schemeClr val="tx2"/>
                </a:solidFill>
                <a:latin typeface="Helvetica Neue" panose="02000503000000020004" charset="0"/>
                <a:ea typeface="黑体-简" panose="02000000000000000000" charset="-122"/>
              </a:rPr>
              <a:t>飞致云知识库：</a:t>
            </a:r>
            <a:r>
              <a:rPr lang="en-US" altLang="zh-CN" sz="2800" b="0" dirty="0">
                <a:latin typeface="Helvetica Neue" panose="02000503000000020004" charset="0"/>
                <a:ea typeface="黑体-简" panose="02000000000000000000" charset="-122"/>
                <a:hlinkClick r:id="rId4"/>
              </a:rPr>
              <a:t>https://kb.fit2cloud.com/</a:t>
            </a:r>
            <a:endParaRPr lang="en-US" altLang="zh-CN" sz="2800" b="0" dirty="0">
              <a:latin typeface="Helvetica Neue" panose="02000503000000020004" charset="0"/>
              <a:ea typeface="黑体-简" panose="02000000000000000000" charset="-122"/>
            </a:endParaRPr>
          </a:p>
          <a:p>
            <a:pPr algn="l">
              <a:lnSpc>
                <a:spcPct val="200000"/>
              </a:lnSpc>
            </a:pPr>
            <a:r>
              <a:rPr lang="zh-CN" altLang="en-US" sz="2800" b="0" dirty="0">
                <a:solidFill>
                  <a:schemeClr val="bg2">
                    <a:lumMod val="50000"/>
                  </a:schemeClr>
                </a:solidFill>
                <a:latin typeface="Helvetica Neue" panose="02000503000000020004" charset="0"/>
                <a:ea typeface="黑体-简" panose="02000000000000000000" charset="-122"/>
              </a:rPr>
              <a:t>飞致云论坛：</a:t>
            </a:r>
            <a:r>
              <a:rPr lang="en-US" altLang="zh-CN" sz="2800" b="0" dirty="0">
                <a:solidFill>
                  <a:schemeClr val="bg2">
                    <a:lumMod val="50000"/>
                  </a:schemeClr>
                </a:solidFill>
                <a:latin typeface="Helvetica Neue" panose="02000503000000020004" charset="0"/>
                <a:ea typeface="黑体-简" panose="02000000000000000000" charset="-122"/>
                <a:hlinkClick r:id="rId5"/>
              </a:rPr>
              <a:t>https://bbs.fit2cloud.com/</a:t>
            </a:r>
            <a:endParaRPr lang="en-US" altLang="zh-CN" sz="2800" b="0" dirty="0">
              <a:solidFill>
                <a:schemeClr val="bg2">
                  <a:lumMod val="50000"/>
                </a:schemeClr>
              </a:solidFill>
              <a:latin typeface="Helvetica Neue" panose="02000503000000020004" charset="0"/>
              <a:ea typeface="黑体-简" panose="02000000000000000000" charset="-122"/>
            </a:endParaRPr>
          </a:p>
          <a:p>
            <a:pPr algn="l">
              <a:lnSpc>
                <a:spcPct val="200000"/>
              </a:lnSpc>
            </a:pPr>
            <a:r>
              <a:rPr lang="zh-CN" altLang="en-US" sz="2800" b="0" dirty="0">
                <a:solidFill>
                  <a:schemeClr val="tx2"/>
                </a:solidFill>
                <a:latin typeface="Helvetica Neue" panose="02000503000000020004" charset="0"/>
                <a:ea typeface="黑体-简" panose="02000000000000000000" charset="-122"/>
              </a:rPr>
              <a:t>模板市场：</a:t>
            </a:r>
            <a:r>
              <a:rPr lang="en-US" altLang="zh-CN" sz="2800" b="0" dirty="0">
                <a:latin typeface="Helvetica Neue" panose="02000503000000020004" charset="0"/>
                <a:ea typeface="黑体-简" panose="02000000000000000000" charset="-122"/>
                <a:hlinkClick r:id="rId6"/>
              </a:rPr>
              <a:t>https://dataease.io/templates/</a:t>
            </a:r>
            <a:endParaRPr lang="en-US" altLang="zh-CN" sz="2800" b="0" dirty="0">
              <a:latin typeface="Helvetica Neue" panose="02000503000000020004" charset="0"/>
              <a:ea typeface="黑体-简" panose="02000000000000000000" charset="-122"/>
            </a:endParaRPr>
          </a:p>
          <a:p>
            <a:pPr algn="l">
              <a:lnSpc>
                <a:spcPct val="200000"/>
              </a:lnSpc>
            </a:pPr>
            <a:r>
              <a:rPr kumimoji="0" lang="en-US" altLang="zh-CN" sz="2800" b="0" i="0" u="none" strike="noStrike" cap="none" spc="0" normalizeH="0" baseline="0" dirty="0">
                <a:ln>
                  <a:noFill/>
                </a:ln>
                <a:solidFill>
                  <a:schemeClr val="tx2"/>
                </a:solidFill>
                <a:effectLst/>
                <a:uFillTx/>
                <a:latin typeface="Helvetica Neue" panose="02000503000000020004" charset="0"/>
                <a:ea typeface="黑体-简" panose="02000000000000000000" charset="-122"/>
                <a:sym typeface="Helvetica Neue" panose="02000503000000020004"/>
              </a:rPr>
              <a:t>GitHub</a:t>
            </a:r>
            <a:r>
              <a:rPr kumimoji="0" lang="zh-CN" altLang="en-US" sz="2800" b="0" i="0" u="none" strike="noStrike" cap="none" spc="0" normalizeH="0" baseline="0" dirty="0">
                <a:ln>
                  <a:noFill/>
                </a:ln>
                <a:solidFill>
                  <a:schemeClr val="tx2"/>
                </a:solidFill>
                <a:effectLst/>
                <a:uFillTx/>
                <a:latin typeface="Helvetica Neue" panose="02000503000000020004" charset="0"/>
                <a:ea typeface="黑体-简" panose="02000000000000000000" charset="-122"/>
                <a:sym typeface="Helvetica Neue" panose="02000503000000020004"/>
              </a:rPr>
              <a:t>地</a:t>
            </a:r>
            <a:r>
              <a:rPr lang="zh-CN" altLang="en-US" sz="2800" b="0" dirty="0">
                <a:solidFill>
                  <a:schemeClr val="tx2"/>
                </a:solidFill>
                <a:latin typeface="Helvetica Neue" panose="02000503000000020004" charset="0"/>
                <a:ea typeface="黑体-简" panose="02000000000000000000" charset="-122"/>
              </a:rPr>
              <a:t>址：</a:t>
            </a:r>
            <a:r>
              <a:rPr lang="en-GB" altLang="zh-CN" sz="2800" b="0" dirty="0">
                <a:latin typeface="Helvetica Neue" panose="02000503000000020004" charset="0"/>
                <a:ea typeface="黑体-简" panose="02000000000000000000" charset="-122"/>
                <a:hlinkClick r:id="rId7"/>
              </a:rPr>
              <a:t>https://github.com/dataease/dataease/</a:t>
            </a:r>
            <a:endParaRPr lang="en-GB" altLang="zh-CN" sz="2800" b="0" dirty="0">
              <a:latin typeface="Helvetica Neue" panose="02000503000000020004" charset="0"/>
              <a:ea typeface="黑体-简" panose="02000000000000000000" charset="-122"/>
            </a:endParaRPr>
          </a:p>
          <a:p>
            <a:pPr algn="l">
              <a:lnSpc>
                <a:spcPct val="200000"/>
              </a:lnSpc>
            </a:pPr>
            <a:r>
              <a:rPr lang="zh-CN" altLang="en-US" sz="2800" b="0" dirty="0">
                <a:solidFill>
                  <a:schemeClr val="tx2"/>
                </a:solidFill>
                <a:latin typeface="Helvetica Neue" panose="02000503000000020004" charset="0"/>
                <a:ea typeface="黑体-简" panose="02000000000000000000" charset="-122"/>
              </a:rPr>
              <a:t>在线体验环境：</a:t>
            </a:r>
            <a:r>
              <a:rPr lang="en-GB" altLang="zh-CN" sz="2800" b="0" dirty="0">
                <a:latin typeface="Helvetica Neue" panose="02000503000000020004" charset="0"/>
                <a:ea typeface="黑体-简" panose="02000000000000000000" charset="-122"/>
                <a:hlinkClick r:id="rId8"/>
              </a:rPr>
              <a:t>https://dataease.fit2cloud.com/</a:t>
            </a:r>
            <a:endParaRPr lang="en-GB" altLang="zh-CN" sz="2800" b="0" dirty="0">
              <a:latin typeface="Helvetica Neue" panose="02000503000000020004" charset="0"/>
              <a:ea typeface="黑体-简" panose="02000000000000000000" charset="-122"/>
            </a:endParaRPr>
          </a:p>
          <a:p>
            <a:pPr algn="l">
              <a:lnSpc>
                <a:spcPct val="200000"/>
              </a:lnSpc>
            </a:pPr>
            <a:r>
              <a:rPr lang="zh-CN" altLang="en-US" sz="2800" b="0" dirty="0">
                <a:solidFill>
                  <a:schemeClr val="tx2"/>
                </a:solidFill>
                <a:latin typeface="Helvetica Neue" panose="02000503000000020004" charset="0"/>
                <a:ea typeface="黑体-简" panose="02000000000000000000" charset="-122"/>
              </a:rPr>
              <a:t>账号：</a:t>
            </a:r>
            <a:r>
              <a:rPr lang="en-GB" altLang="zh-CN" sz="2800" b="0" dirty="0">
                <a:solidFill>
                  <a:schemeClr val="tx2"/>
                </a:solidFill>
                <a:latin typeface="Helvetica Neue" panose="02000503000000020004" charset="0"/>
                <a:ea typeface="黑体-简" panose="02000000000000000000" charset="-122"/>
              </a:rPr>
              <a:t>demo </a:t>
            </a:r>
            <a:r>
              <a:rPr lang="zh-CN" altLang="en-US" sz="2800" b="0" dirty="0">
                <a:solidFill>
                  <a:schemeClr val="tx2"/>
                </a:solidFill>
                <a:latin typeface="Helvetica Neue" panose="02000503000000020004" charset="0"/>
                <a:ea typeface="黑体-简" panose="02000000000000000000" charset="-122"/>
              </a:rPr>
              <a:t>密码：</a:t>
            </a:r>
            <a:r>
              <a:rPr lang="en-GB" altLang="zh-CN" sz="2800" b="0" dirty="0" err="1">
                <a:solidFill>
                  <a:schemeClr val="tx2"/>
                </a:solidFill>
                <a:latin typeface="Helvetica Neue" panose="02000503000000020004" charset="0"/>
                <a:ea typeface="黑体-简" panose="02000000000000000000" charset="-122"/>
              </a:rPr>
              <a:t>dataease</a:t>
            </a:r>
            <a:endParaRPr lang="en-GB" altLang="zh-CN" sz="2800" b="0" dirty="0">
              <a:solidFill>
                <a:schemeClr val="tx2"/>
              </a:solidFill>
              <a:latin typeface="Helvetica Neue" panose="02000503000000020004" charset="0"/>
              <a:ea typeface="黑体-简" panose="02000000000000000000" charset="-122"/>
            </a:endParaRPr>
          </a:p>
        </p:txBody>
      </p:sp>
      <p:sp>
        <p:nvSpPr>
          <p:cNvPr id="4" name="矩形"/>
          <p:cNvSpPr/>
          <p:nvPr/>
        </p:nvSpPr>
        <p:spPr>
          <a:xfrm>
            <a:off x="-21270" y="13411"/>
            <a:ext cx="2634933" cy="242244"/>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7" name="数据可视化对企业的价值"/>
          <p:cNvSpPr txBox="1"/>
          <p:nvPr/>
        </p:nvSpPr>
        <p:spPr>
          <a:xfrm>
            <a:off x="16828" y="255654"/>
            <a:ext cx="2634932" cy="148170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常用网站</a:t>
            </a:r>
            <a:endParaRPr lang="zh-CN" altLang="en-US" sz="5000" dirty="0">
              <a:solidFill>
                <a:srgbClr val="0C7BE0"/>
              </a:solidFill>
              <a:latin typeface="Helvetica Neue" panose="02000503000000020004" charset="0"/>
              <a:ea typeface="黑体-简" panose="02000000000000000000" charset="-122"/>
            </a:endParaRPr>
          </a:p>
        </p:txBody>
      </p:sp>
      <p:pic>
        <p:nvPicPr>
          <p:cNvPr id="5" name="图片 4"/>
          <p:cNvPicPr>
            <a:picLocks noChangeAspect="1"/>
          </p:cNvPicPr>
          <p:nvPr/>
        </p:nvPicPr>
        <p:blipFill>
          <a:blip r:embed="rId9"/>
          <a:stretch>
            <a:fillRect/>
          </a:stretch>
        </p:blipFill>
        <p:spPr>
          <a:xfrm>
            <a:off x="11501691" y="2840645"/>
            <a:ext cx="11812443" cy="6642989"/>
          </a:xfrm>
          <a:prstGeom prst="rect">
            <a:avLst/>
          </a:prstGeom>
          <a:effectLst>
            <a:reflection blurRad="6350" stA="52000" endA="300" endPos="35000" dir="5400000" sy="-100000" algn="bl" rotWithShape="0"/>
          </a:effectLst>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仪表板"/>
          <p:cNvSpPr/>
          <p:nvPr/>
        </p:nvSpPr>
        <p:spPr>
          <a:xfrm>
            <a:off x="835284" y="3029560"/>
            <a:ext cx="2540001" cy="1143001"/>
          </a:xfrm>
          <a:prstGeom prst="roundRect">
            <a:avLst>
              <a:gd name="adj" fmla="val 16667"/>
            </a:avLst>
          </a:prstGeom>
          <a:solidFill>
            <a:schemeClr val="accent1">
              <a:hueOff val="-264798"/>
              <a:satOff val="8095"/>
              <a:lumOff val="-20813"/>
            </a:schemeClr>
          </a:solidFill>
          <a:ln w="12700">
            <a:miter lim="400000"/>
          </a:ln>
        </p:spPr>
        <p:txBody>
          <a:bodyPr lIns="50800" tIns="50800" rIns="50800" bIns="50800" anchor="ctr"/>
          <a:lstStyle>
            <a:lvl1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仪表板</a:t>
            </a:r>
            <a:endParaRPr>
              <a:latin typeface="Helvetica Neue" panose="02000503000000020004" charset="0"/>
              <a:ea typeface="黑体-简" panose="02000000000000000000" charset="-122"/>
            </a:endParaRPr>
          </a:p>
        </p:txBody>
      </p:sp>
      <p:sp>
        <p:nvSpPr>
          <p:cNvPr id="285" name="视图"/>
          <p:cNvSpPr/>
          <p:nvPr/>
        </p:nvSpPr>
        <p:spPr>
          <a:xfrm>
            <a:off x="835284" y="5872911"/>
            <a:ext cx="2540001" cy="1143001"/>
          </a:xfrm>
          <a:prstGeom prst="roundRect">
            <a:avLst>
              <a:gd name="adj" fmla="val 16667"/>
            </a:avLst>
          </a:prstGeom>
          <a:solidFill>
            <a:schemeClr val="accent1">
              <a:hueOff val="-264798"/>
              <a:satOff val="8095"/>
              <a:lumOff val="-20813"/>
            </a:schemeClr>
          </a:solidFill>
          <a:ln w="12700">
            <a:miter lim="400000"/>
          </a:ln>
        </p:spPr>
        <p:txBody>
          <a:bodyPr lIns="50800" tIns="50800" rIns="50800" bIns="50800" anchor="ctr"/>
          <a:lstStyle>
            <a:lvl1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视图</a:t>
            </a:r>
            <a:endParaRPr>
              <a:latin typeface="Helvetica Neue" panose="02000503000000020004" charset="0"/>
              <a:ea typeface="黑体-简" panose="02000000000000000000" charset="-122"/>
            </a:endParaRPr>
          </a:p>
        </p:txBody>
      </p:sp>
      <p:sp>
        <p:nvSpPr>
          <p:cNvPr id="286" name="数据集"/>
          <p:cNvSpPr/>
          <p:nvPr/>
        </p:nvSpPr>
        <p:spPr>
          <a:xfrm>
            <a:off x="835284" y="8716261"/>
            <a:ext cx="2540001" cy="1143001"/>
          </a:xfrm>
          <a:prstGeom prst="roundRect">
            <a:avLst>
              <a:gd name="adj" fmla="val 16667"/>
            </a:avLst>
          </a:prstGeom>
          <a:solidFill>
            <a:schemeClr val="accent1">
              <a:hueOff val="-264798"/>
              <a:satOff val="8095"/>
              <a:lumOff val="-20813"/>
            </a:schemeClr>
          </a:solidFill>
          <a:ln w="12700">
            <a:miter lim="400000"/>
          </a:ln>
        </p:spPr>
        <p:txBody>
          <a:bodyPr lIns="50800" tIns="50800" rIns="50800" bIns="50800" anchor="ctr"/>
          <a:lstStyle>
            <a:lvl1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数据集</a:t>
            </a:r>
            <a:endParaRPr>
              <a:latin typeface="Helvetica Neue" panose="02000503000000020004" charset="0"/>
              <a:ea typeface="黑体-简" panose="02000000000000000000" charset="-122"/>
            </a:endParaRPr>
          </a:p>
        </p:txBody>
      </p:sp>
      <p:sp>
        <p:nvSpPr>
          <p:cNvPr id="287" name="数据源"/>
          <p:cNvSpPr/>
          <p:nvPr/>
        </p:nvSpPr>
        <p:spPr>
          <a:xfrm>
            <a:off x="835284" y="11559613"/>
            <a:ext cx="2540001" cy="1143001"/>
          </a:xfrm>
          <a:prstGeom prst="roundRect">
            <a:avLst>
              <a:gd name="adj" fmla="val 16667"/>
            </a:avLst>
          </a:prstGeom>
          <a:solidFill>
            <a:schemeClr val="accent1">
              <a:hueOff val="-264798"/>
              <a:satOff val="8095"/>
              <a:lumOff val="-20813"/>
            </a:schemeClr>
          </a:solidFill>
          <a:ln w="12700">
            <a:miter lim="400000"/>
          </a:ln>
        </p:spPr>
        <p:txBody>
          <a:bodyPr lIns="50800" tIns="50800" rIns="50800" bIns="50800" anchor="ctr"/>
          <a:lstStyle>
            <a:lvl1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数据源</a:t>
            </a:r>
            <a:endParaRPr>
              <a:latin typeface="Helvetica Neue" panose="02000503000000020004" charset="0"/>
              <a:ea typeface="黑体-简" panose="02000000000000000000" charset="-122"/>
            </a:endParaRPr>
          </a:p>
        </p:txBody>
      </p:sp>
      <p:sp>
        <p:nvSpPr>
          <p:cNvPr id="288" name="矩形"/>
          <p:cNvSpPr/>
          <p:nvPr/>
        </p:nvSpPr>
        <p:spPr>
          <a:xfrm>
            <a:off x="4059390" y="11559613"/>
            <a:ext cx="15875001" cy="1275703"/>
          </a:xfrm>
          <a:prstGeom prst="rect">
            <a:avLst/>
          </a:prstGeom>
          <a:solidFill>
            <a:srgbClr val="D6D5D5"/>
          </a:solidFill>
          <a:ln w="12700">
            <a:miter lim="400000"/>
          </a:ln>
        </p:spPr>
        <p:txBody>
          <a:bodyPr tIns="91439" bIns="91439"/>
          <a:lstStyle/>
          <a:p>
            <a:pPr indent="0" algn="ctr" defTabSz="1828800">
              <a:defRPr sz="2400">
                <a:latin typeface="Trebuchet MS" panose="020B0703020202090204"/>
                <a:ea typeface="Trebuchet MS" panose="020B0703020202090204"/>
                <a:cs typeface="Trebuchet MS" panose="020B0703020202090204"/>
                <a:sym typeface="Trebuchet MS" panose="020B0703020202090204"/>
              </a:defRPr>
            </a:pPr>
            <a:endParaRPr sz="3200"/>
          </a:p>
        </p:txBody>
      </p:sp>
      <p:sp>
        <p:nvSpPr>
          <p:cNvPr id="289" name="形状"/>
          <p:cNvSpPr/>
          <p:nvPr/>
        </p:nvSpPr>
        <p:spPr>
          <a:xfrm>
            <a:off x="4085136" y="11114113"/>
            <a:ext cx="15849255" cy="445500"/>
          </a:xfrm>
          <a:custGeom>
            <a:avLst/>
            <a:gdLst/>
            <a:ahLst/>
            <a:cxnLst>
              <a:cxn ang="0">
                <a:pos x="wd2" y="hd2"/>
              </a:cxn>
              <a:cxn ang="5400000">
                <a:pos x="wd2" y="hd2"/>
              </a:cxn>
              <a:cxn ang="10800000">
                <a:pos x="wd2" y="hd2"/>
              </a:cxn>
              <a:cxn ang="16200000">
                <a:pos x="wd2" y="hd2"/>
              </a:cxn>
            </a:cxnLst>
            <a:rect l="0" t="0" r="r" b="b"/>
            <a:pathLst>
              <a:path w="21600" h="21600" extrusionOk="0">
                <a:moveTo>
                  <a:pt x="2972" y="0"/>
                </a:moveTo>
                <a:lnTo>
                  <a:pt x="0" y="21600"/>
                </a:lnTo>
                <a:lnTo>
                  <a:pt x="21600" y="21600"/>
                </a:lnTo>
                <a:lnTo>
                  <a:pt x="18627" y="0"/>
                </a:lnTo>
                <a:lnTo>
                  <a:pt x="2972" y="0"/>
                </a:lnTo>
                <a:close/>
              </a:path>
            </a:pathLst>
          </a:custGeom>
          <a:gradFill>
            <a:gsLst>
              <a:gs pos="0">
                <a:srgbClr val="929292"/>
              </a:gs>
              <a:gs pos="100000">
                <a:srgbClr val="929292"/>
              </a:gs>
            </a:gsLst>
            <a:lin ang="5400000"/>
          </a:gradFill>
          <a:ln w="12700">
            <a:miter lim="400000"/>
          </a:ln>
        </p:spPr>
        <p:txBody>
          <a:bodyPr lIns="50800" tIns="50800" rIns="50800" bIns="50800" anchor="ctr"/>
          <a:lstStyle/>
          <a:p>
            <a: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800"/>
          </a:p>
        </p:txBody>
      </p:sp>
      <p:pic>
        <p:nvPicPr>
          <p:cNvPr id="290" name="图像" descr="图像"/>
          <p:cNvPicPr>
            <a:picLocks noChangeAspect="1"/>
          </p:cNvPicPr>
          <p:nvPr/>
        </p:nvPicPr>
        <p:blipFill>
          <a:blip r:embed="rId1"/>
          <a:stretch>
            <a:fillRect/>
          </a:stretch>
        </p:blipFill>
        <p:spPr>
          <a:xfrm>
            <a:off x="15430500" y="10231834"/>
            <a:ext cx="2409218" cy="1062891"/>
          </a:xfrm>
          <a:prstGeom prst="rect">
            <a:avLst/>
          </a:prstGeom>
          <a:ln w="12700">
            <a:miter lim="400000"/>
            <a:headEnd/>
            <a:tailEnd/>
          </a:ln>
          <a:effectLst>
            <a:outerShdw blurRad="165100" rotWithShape="0">
              <a:srgbClr val="000000">
                <a:alpha val="75000"/>
              </a:srgbClr>
            </a:outerShdw>
          </a:effectLst>
        </p:spPr>
      </p:pic>
      <p:pic>
        <p:nvPicPr>
          <p:cNvPr id="291" name="图片 1.png-8.png" descr="图片 1.png-8.png"/>
          <p:cNvPicPr>
            <a:picLocks noChangeAspect="1"/>
          </p:cNvPicPr>
          <p:nvPr/>
        </p:nvPicPr>
        <p:blipFill>
          <a:blip r:embed="rId2"/>
          <a:stretch>
            <a:fillRect/>
          </a:stretch>
        </p:blipFill>
        <p:spPr>
          <a:xfrm>
            <a:off x="8805588" y="10350500"/>
            <a:ext cx="3194895" cy="825500"/>
          </a:xfrm>
          <a:prstGeom prst="rect">
            <a:avLst/>
          </a:prstGeom>
          <a:ln w="12700">
            <a:miter lim="400000"/>
            <a:headEnd/>
            <a:tailEnd/>
          </a:ln>
          <a:effectLst>
            <a:outerShdw blurRad="165100" rotWithShape="0">
              <a:srgbClr val="000000">
                <a:alpha val="75000"/>
              </a:srgbClr>
            </a:outerShdw>
          </a:effectLst>
        </p:spPr>
      </p:pic>
      <p:pic>
        <p:nvPicPr>
          <p:cNvPr id="292" name="图像" descr="图像"/>
          <p:cNvPicPr>
            <a:picLocks noChangeAspect="1"/>
          </p:cNvPicPr>
          <p:nvPr/>
        </p:nvPicPr>
        <p:blipFill>
          <a:blip r:embed="rId3"/>
          <a:stretch>
            <a:fillRect/>
          </a:stretch>
        </p:blipFill>
        <p:spPr>
          <a:xfrm>
            <a:off x="6083300" y="10350500"/>
            <a:ext cx="2116590" cy="825500"/>
          </a:xfrm>
          <a:prstGeom prst="rect">
            <a:avLst/>
          </a:prstGeom>
          <a:ln w="12700">
            <a:miter lim="400000"/>
            <a:headEnd/>
            <a:tailEnd/>
          </a:ln>
          <a:effectLst>
            <a:outerShdw blurRad="165100" rotWithShape="0">
              <a:srgbClr val="000000">
                <a:alpha val="75000"/>
              </a:srgbClr>
            </a:outerShdw>
          </a:effectLst>
        </p:spPr>
      </p:pic>
      <p:pic>
        <p:nvPicPr>
          <p:cNvPr id="293" name="图像" descr="图像"/>
          <p:cNvPicPr>
            <a:picLocks noChangeAspect="1"/>
          </p:cNvPicPr>
          <p:nvPr/>
        </p:nvPicPr>
        <p:blipFill>
          <a:blip r:embed="rId4"/>
          <a:stretch>
            <a:fillRect/>
          </a:stretch>
        </p:blipFill>
        <p:spPr>
          <a:xfrm>
            <a:off x="12778058" y="10058858"/>
            <a:ext cx="1777900" cy="1111544"/>
          </a:xfrm>
          <a:prstGeom prst="rect">
            <a:avLst/>
          </a:prstGeom>
          <a:ln w="12700">
            <a:miter lim="400000"/>
            <a:headEnd/>
            <a:tailEnd/>
          </a:ln>
          <a:effectLst>
            <a:outerShdw blurRad="165100" rotWithShape="0">
              <a:srgbClr val="000000">
                <a:alpha val="75000"/>
              </a:srgbClr>
            </a:outerShdw>
          </a:effectLst>
        </p:spPr>
      </p:pic>
      <p:sp>
        <p:nvSpPr>
          <p:cNvPr id="294" name="矩形"/>
          <p:cNvSpPr/>
          <p:nvPr/>
        </p:nvSpPr>
        <p:spPr>
          <a:xfrm>
            <a:off x="4059390" y="8735850"/>
            <a:ext cx="15875001" cy="1275703"/>
          </a:xfrm>
          <a:prstGeom prst="rect">
            <a:avLst/>
          </a:prstGeom>
          <a:solidFill>
            <a:srgbClr val="D6D5D5"/>
          </a:solidFill>
          <a:ln w="12700">
            <a:miter lim="400000"/>
          </a:ln>
        </p:spPr>
        <p:txBody>
          <a:bodyPr tIns="91439" bIns="91439"/>
          <a:lstStyle/>
          <a:p>
            <a:pPr indent="0" algn="ctr" defTabSz="1828800">
              <a:defRPr sz="2400">
                <a:latin typeface="Trebuchet MS" panose="020B0703020202090204"/>
                <a:ea typeface="Trebuchet MS" panose="020B0703020202090204"/>
                <a:cs typeface="Trebuchet MS" panose="020B0703020202090204"/>
                <a:sym typeface="Trebuchet MS" panose="020B0703020202090204"/>
              </a:defRPr>
            </a:pPr>
            <a:endParaRPr sz="3200"/>
          </a:p>
        </p:txBody>
      </p:sp>
      <p:sp>
        <p:nvSpPr>
          <p:cNvPr id="295" name="本地模式基于 Apache Doris 和 Kettle"/>
          <p:cNvSpPr/>
          <p:nvPr/>
        </p:nvSpPr>
        <p:spPr>
          <a:xfrm>
            <a:off x="4387850" y="8949577"/>
            <a:ext cx="5155547"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本地模式基于 Apache Doris 和 Kettle</a:t>
            </a:r>
            <a:endParaRPr>
              <a:latin typeface="Helvetica Neue" panose="02000503000000020004" charset="0"/>
              <a:ea typeface="黑体-简" panose="02000000000000000000" charset="-122"/>
            </a:endParaRPr>
          </a:p>
        </p:txBody>
      </p:sp>
      <p:sp>
        <p:nvSpPr>
          <p:cNvPr id="296" name="支持多数据集关联"/>
          <p:cNvSpPr/>
          <p:nvPr/>
        </p:nvSpPr>
        <p:spPr>
          <a:xfrm>
            <a:off x="10182638" y="8949577"/>
            <a:ext cx="27940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支持多数据集关联</a:t>
            </a:r>
            <a:endParaRPr>
              <a:latin typeface="Helvetica Neue" panose="02000503000000020004" charset="0"/>
              <a:ea typeface="黑体-简" panose="02000000000000000000" charset="-122"/>
            </a:endParaRPr>
          </a:p>
        </p:txBody>
      </p:sp>
      <p:sp>
        <p:nvSpPr>
          <p:cNvPr id="297" name="支持数据集字段计算"/>
          <p:cNvSpPr/>
          <p:nvPr/>
        </p:nvSpPr>
        <p:spPr>
          <a:xfrm>
            <a:off x="13488781" y="8949577"/>
            <a:ext cx="27940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支持数据集字段计算</a:t>
            </a:r>
            <a:endParaRPr>
              <a:latin typeface="Helvetica Neue" panose="02000503000000020004" charset="0"/>
              <a:ea typeface="黑体-简" panose="02000000000000000000" charset="-122"/>
            </a:endParaRPr>
          </a:p>
        </p:txBody>
      </p:sp>
      <p:sp>
        <p:nvSpPr>
          <p:cNvPr id="298" name="支持定时同步"/>
          <p:cNvSpPr/>
          <p:nvPr/>
        </p:nvSpPr>
        <p:spPr>
          <a:xfrm>
            <a:off x="16794925" y="8949577"/>
            <a:ext cx="27940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支持定时同步</a:t>
            </a:r>
            <a:endParaRPr>
              <a:latin typeface="Helvetica Neue" panose="02000503000000020004" charset="0"/>
              <a:ea typeface="黑体-简" panose="02000000000000000000" charset="-122"/>
            </a:endParaRPr>
          </a:p>
        </p:txBody>
      </p:sp>
      <p:sp>
        <p:nvSpPr>
          <p:cNvPr id="299" name="形状"/>
          <p:cNvSpPr/>
          <p:nvPr/>
        </p:nvSpPr>
        <p:spPr>
          <a:xfrm>
            <a:off x="4085136" y="8290351"/>
            <a:ext cx="15849255" cy="445500"/>
          </a:xfrm>
          <a:custGeom>
            <a:avLst/>
            <a:gdLst/>
            <a:ahLst/>
            <a:cxnLst>
              <a:cxn ang="0">
                <a:pos x="wd2" y="hd2"/>
              </a:cxn>
              <a:cxn ang="5400000">
                <a:pos x="wd2" y="hd2"/>
              </a:cxn>
              <a:cxn ang="10800000">
                <a:pos x="wd2" y="hd2"/>
              </a:cxn>
              <a:cxn ang="16200000">
                <a:pos x="wd2" y="hd2"/>
              </a:cxn>
            </a:cxnLst>
            <a:rect l="0" t="0" r="r" b="b"/>
            <a:pathLst>
              <a:path w="21600" h="21600" extrusionOk="0">
                <a:moveTo>
                  <a:pt x="2972" y="0"/>
                </a:moveTo>
                <a:lnTo>
                  <a:pt x="0" y="21600"/>
                </a:lnTo>
                <a:lnTo>
                  <a:pt x="21600" y="21600"/>
                </a:lnTo>
                <a:lnTo>
                  <a:pt x="18627" y="0"/>
                </a:lnTo>
                <a:lnTo>
                  <a:pt x="2972" y="0"/>
                </a:lnTo>
                <a:close/>
              </a:path>
            </a:pathLst>
          </a:custGeom>
          <a:gradFill>
            <a:gsLst>
              <a:gs pos="0">
                <a:srgbClr val="929292"/>
              </a:gs>
              <a:gs pos="100000">
                <a:srgbClr val="929292"/>
              </a:gs>
            </a:gsLst>
            <a:lin ang="5400000"/>
          </a:gradFill>
          <a:ln w="12700">
            <a:miter lim="400000"/>
          </a:ln>
        </p:spPr>
        <p:txBody>
          <a:bodyPr lIns="50800" tIns="50800" rIns="50800" bIns="50800" anchor="ctr"/>
          <a:lstStyle/>
          <a:p>
            <a: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800"/>
          </a:p>
        </p:txBody>
      </p:sp>
      <p:sp>
        <p:nvSpPr>
          <p:cNvPr id="300" name="直连模式"/>
          <p:cNvSpPr/>
          <p:nvPr/>
        </p:nvSpPr>
        <p:spPr>
          <a:xfrm>
            <a:off x="7759045" y="7687601"/>
            <a:ext cx="2667001" cy="825501"/>
          </a:xfrm>
          <a:prstGeom prst="roundRect">
            <a:avLst>
              <a:gd name="adj" fmla="val 23077"/>
            </a:avLst>
          </a:prstGeom>
          <a:solidFill>
            <a:srgbClr val="0C7BE0"/>
          </a:solidFill>
          <a:ln w="12700">
            <a:miter lim="400000"/>
          </a:ln>
          <a:effectLst>
            <a:outerShdw blurRad="165100" rotWithShape="0">
              <a:srgbClr val="000000">
                <a:alpha val="75000"/>
              </a:srgbClr>
            </a:outerShdw>
          </a:effectLst>
        </p:spPr>
        <p:txBody>
          <a:bodyPr lIns="50800" tIns="50800" rIns="50800" bIns="50800" anchor="ctr"/>
          <a:lstStyle>
            <a:lvl1pPr indent="0" algn="ct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直连模式</a:t>
            </a:r>
            <a:endParaRPr>
              <a:latin typeface="Helvetica Neue" panose="02000503000000020004" charset="0"/>
              <a:ea typeface="黑体-简" panose="02000000000000000000" charset="-122"/>
            </a:endParaRPr>
          </a:p>
        </p:txBody>
      </p:sp>
      <p:sp>
        <p:nvSpPr>
          <p:cNvPr id="301" name="本地模式"/>
          <p:cNvSpPr/>
          <p:nvPr/>
        </p:nvSpPr>
        <p:spPr>
          <a:xfrm>
            <a:off x="13140373" y="7687601"/>
            <a:ext cx="2667001" cy="825501"/>
          </a:xfrm>
          <a:prstGeom prst="roundRect">
            <a:avLst>
              <a:gd name="adj" fmla="val 23077"/>
            </a:avLst>
          </a:prstGeom>
          <a:solidFill>
            <a:srgbClr val="0C7BE0"/>
          </a:solidFill>
          <a:ln w="12700">
            <a:miter lim="400000"/>
          </a:ln>
          <a:effectLst>
            <a:outerShdw blurRad="165100" rotWithShape="0">
              <a:srgbClr val="000000">
                <a:alpha val="75000"/>
              </a:srgbClr>
            </a:outerShdw>
          </a:effectLst>
        </p:spPr>
        <p:txBody>
          <a:bodyPr lIns="50800" tIns="50800" rIns="50800" bIns="50800" anchor="ctr"/>
          <a:lstStyle>
            <a:lvl1pPr indent="0" algn="ct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本地模式</a:t>
            </a:r>
            <a:endParaRPr>
              <a:latin typeface="Helvetica Neue" panose="02000503000000020004" charset="0"/>
              <a:ea typeface="黑体-简" panose="02000000000000000000" charset="-122"/>
            </a:endParaRPr>
          </a:p>
        </p:txBody>
      </p:sp>
      <p:sp>
        <p:nvSpPr>
          <p:cNvPr id="302" name="矩形"/>
          <p:cNvSpPr/>
          <p:nvPr/>
        </p:nvSpPr>
        <p:spPr>
          <a:xfrm>
            <a:off x="4059390" y="5830261"/>
            <a:ext cx="15875001" cy="1275704"/>
          </a:xfrm>
          <a:prstGeom prst="rect">
            <a:avLst/>
          </a:prstGeom>
          <a:solidFill>
            <a:srgbClr val="D6D5D5"/>
          </a:solidFill>
          <a:ln w="12700">
            <a:miter lim="400000"/>
          </a:ln>
        </p:spPr>
        <p:txBody>
          <a:bodyPr tIns="91439" bIns="91439"/>
          <a:lstStyle/>
          <a:p>
            <a:pPr indent="0" algn="ctr" defTabSz="1828800">
              <a:defRPr sz="2400">
                <a:latin typeface="Trebuchet MS" panose="020B0703020202090204"/>
                <a:ea typeface="Trebuchet MS" panose="020B0703020202090204"/>
                <a:cs typeface="Trebuchet MS" panose="020B0703020202090204"/>
                <a:sym typeface="Trebuchet MS" panose="020B0703020202090204"/>
              </a:defRPr>
            </a:pPr>
            <a:endParaRPr sz="3200"/>
          </a:p>
        </p:txBody>
      </p:sp>
      <p:sp>
        <p:nvSpPr>
          <p:cNvPr id="303" name="多图库支持"/>
          <p:cNvSpPr/>
          <p:nvPr/>
        </p:nvSpPr>
        <p:spPr>
          <a:xfrm>
            <a:off x="4387850" y="6043989"/>
            <a:ext cx="34925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多图库支持</a:t>
            </a:r>
            <a:endParaRPr>
              <a:latin typeface="Helvetica Neue" panose="02000503000000020004" charset="0"/>
              <a:ea typeface="黑体-简" panose="02000000000000000000" charset="-122"/>
            </a:endParaRPr>
          </a:p>
        </p:txBody>
      </p:sp>
      <p:sp>
        <p:nvSpPr>
          <p:cNvPr id="304" name="可视化配置多种属性与样式"/>
          <p:cNvSpPr/>
          <p:nvPr/>
        </p:nvSpPr>
        <p:spPr>
          <a:xfrm>
            <a:off x="8290708" y="6043989"/>
            <a:ext cx="34925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可视化配置多种属性与样式</a:t>
            </a:r>
            <a:endParaRPr>
              <a:latin typeface="Helvetica Neue" panose="02000503000000020004" charset="0"/>
              <a:ea typeface="黑体-简" panose="02000000000000000000" charset="-122"/>
            </a:endParaRPr>
          </a:p>
        </p:txBody>
      </p:sp>
      <p:sp>
        <p:nvSpPr>
          <p:cNvPr id="305" name="支持指标计算与过滤规则"/>
          <p:cNvSpPr/>
          <p:nvPr/>
        </p:nvSpPr>
        <p:spPr>
          <a:xfrm>
            <a:off x="12193567" y="6043989"/>
            <a:ext cx="34925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支持指标计算与过滤规则</a:t>
            </a:r>
            <a:endParaRPr>
              <a:latin typeface="Helvetica Neue" panose="02000503000000020004" charset="0"/>
              <a:ea typeface="黑体-简" panose="02000000000000000000" charset="-122"/>
            </a:endParaRPr>
          </a:p>
        </p:txBody>
      </p:sp>
      <p:sp>
        <p:nvSpPr>
          <p:cNvPr id="306" name="支持多级下钻"/>
          <p:cNvSpPr/>
          <p:nvPr/>
        </p:nvSpPr>
        <p:spPr>
          <a:xfrm>
            <a:off x="16096425" y="6043989"/>
            <a:ext cx="34925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支持多级下钻</a:t>
            </a:r>
            <a:endParaRPr>
              <a:latin typeface="Helvetica Neue" panose="02000503000000020004" charset="0"/>
              <a:ea typeface="黑体-简" panose="02000000000000000000" charset="-122"/>
            </a:endParaRPr>
          </a:p>
        </p:txBody>
      </p:sp>
      <p:sp>
        <p:nvSpPr>
          <p:cNvPr id="307" name="形状"/>
          <p:cNvSpPr/>
          <p:nvPr/>
        </p:nvSpPr>
        <p:spPr>
          <a:xfrm>
            <a:off x="4085136" y="5384762"/>
            <a:ext cx="15849255" cy="445501"/>
          </a:xfrm>
          <a:custGeom>
            <a:avLst/>
            <a:gdLst/>
            <a:ahLst/>
            <a:cxnLst>
              <a:cxn ang="0">
                <a:pos x="wd2" y="hd2"/>
              </a:cxn>
              <a:cxn ang="5400000">
                <a:pos x="wd2" y="hd2"/>
              </a:cxn>
              <a:cxn ang="10800000">
                <a:pos x="wd2" y="hd2"/>
              </a:cxn>
              <a:cxn ang="16200000">
                <a:pos x="wd2" y="hd2"/>
              </a:cxn>
            </a:cxnLst>
            <a:rect l="0" t="0" r="r" b="b"/>
            <a:pathLst>
              <a:path w="21600" h="21600" extrusionOk="0">
                <a:moveTo>
                  <a:pt x="2972" y="0"/>
                </a:moveTo>
                <a:lnTo>
                  <a:pt x="0" y="21600"/>
                </a:lnTo>
                <a:lnTo>
                  <a:pt x="21600" y="21600"/>
                </a:lnTo>
                <a:lnTo>
                  <a:pt x="18627" y="0"/>
                </a:lnTo>
                <a:lnTo>
                  <a:pt x="2972" y="0"/>
                </a:lnTo>
                <a:close/>
              </a:path>
            </a:pathLst>
          </a:custGeom>
          <a:gradFill>
            <a:gsLst>
              <a:gs pos="0">
                <a:srgbClr val="929292"/>
              </a:gs>
              <a:gs pos="100000">
                <a:srgbClr val="929292"/>
              </a:gs>
            </a:gsLst>
            <a:lin ang="5400000"/>
          </a:gradFill>
          <a:ln w="12700">
            <a:miter lim="400000"/>
          </a:ln>
        </p:spPr>
        <p:txBody>
          <a:bodyPr lIns="50800" tIns="50800" rIns="50800" bIns="50800" anchor="ctr"/>
          <a:lstStyle/>
          <a:p>
            <a: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800"/>
          </a:p>
        </p:txBody>
      </p:sp>
      <p:sp>
        <p:nvSpPr>
          <p:cNvPr id="308" name="ECharts 图库"/>
          <p:cNvSpPr/>
          <p:nvPr/>
        </p:nvSpPr>
        <p:spPr>
          <a:xfrm>
            <a:off x="7742385" y="4782012"/>
            <a:ext cx="2660651" cy="825501"/>
          </a:xfrm>
          <a:prstGeom prst="roundRect">
            <a:avLst>
              <a:gd name="adj" fmla="val 23077"/>
            </a:avLst>
          </a:prstGeom>
          <a:solidFill>
            <a:srgbClr val="0C7BE0"/>
          </a:solidFill>
          <a:ln w="12700">
            <a:miter lim="400000"/>
          </a:ln>
          <a:effectLst>
            <a:outerShdw blurRad="165100" rotWithShape="0">
              <a:srgbClr val="000000">
                <a:alpha val="75000"/>
              </a:srgbClr>
            </a:outerShdw>
          </a:effectLst>
        </p:spPr>
        <p:txBody>
          <a:bodyPr lIns="50800" tIns="50800" rIns="50800" bIns="50800" anchor="ctr"/>
          <a:lstStyle>
            <a:lvl1pPr indent="0" algn="ct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ECharts 图库</a:t>
            </a:r>
            <a:endParaRPr>
              <a:latin typeface="Helvetica Neue" panose="02000503000000020004" charset="0"/>
              <a:ea typeface="黑体-简" panose="02000000000000000000" charset="-122"/>
            </a:endParaRPr>
          </a:p>
        </p:txBody>
      </p:sp>
      <p:sp>
        <p:nvSpPr>
          <p:cNvPr id="309" name="AntV 图库"/>
          <p:cNvSpPr/>
          <p:nvPr/>
        </p:nvSpPr>
        <p:spPr>
          <a:xfrm>
            <a:off x="13123713" y="4782012"/>
            <a:ext cx="2667001" cy="825501"/>
          </a:xfrm>
          <a:prstGeom prst="roundRect">
            <a:avLst>
              <a:gd name="adj" fmla="val 23077"/>
            </a:avLst>
          </a:prstGeom>
          <a:solidFill>
            <a:srgbClr val="0C7BE0"/>
          </a:solidFill>
          <a:ln w="12700">
            <a:miter lim="400000"/>
          </a:ln>
          <a:effectLst>
            <a:outerShdw blurRad="165100" rotWithShape="0">
              <a:srgbClr val="000000">
                <a:alpha val="75000"/>
              </a:srgbClr>
            </a:outerShdw>
          </a:effectLst>
        </p:spPr>
        <p:txBody>
          <a:bodyPr lIns="50800" tIns="50800" rIns="50800" bIns="50800" anchor="ctr"/>
          <a:lstStyle>
            <a:lvl1pPr indent="0" algn="ct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AntV 图库</a:t>
            </a:r>
            <a:endParaRPr>
              <a:latin typeface="Helvetica Neue" panose="02000503000000020004" charset="0"/>
              <a:ea typeface="黑体-简" panose="02000000000000000000" charset="-122"/>
            </a:endParaRPr>
          </a:p>
        </p:txBody>
      </p:sp>
      <p:sp>
        <p:nvSpPr>
          <p:cNvPr id="310" name="矩形"/>
          <p:cNvSpPr/>
          <p:nvPr/>
        </p:nvSpPr>
        <p:spPr>
          <a:xfrm>
            <a:off x="4059390" y="3069833"/>
            <a:ext cx="15875001" cy="1275704"/>
          </a:xfrm>
          <a:prstGeom prst="rect">
            <a:avLst/>
          </a:prstGeom>
          <a:solidFill>
            <a:srgbClr val="D6D5D5"/>
          </a:solidFill>
          <a:ln w="12700">
            <a:miter lim="400000"/>
          </a:ln>
        </p:spPr>
        <p:txBody>
          <a:bodyPr tIns="91439" bIns="91439"/>
          <a:lstStyle/>
          <a:p>
            <a:pPr indent="0" algn="ctr" defTabSz="1828800">
              <a:defRPr sz="2400">
                <a:latin typeface="Trebuchet MS" panose="020B0703020202090204"/>
                <a:ea typeface="Trebuchet MS" panose="020B0703020202090204"/>
                <a:cs typeface="Trebuchet MS" panose="020B0703020202090204"/>
                <a:sym typeface="Trebuchet MS" panose="020B0703020202090204"/>
              </a:defRPr>
            </a:pPr>
            <a:endParaRPr sz="3200"/>
          </a:p>
        </p:txBody>
      </p:sp>
      <p:sp>
        <p:nvSpPr>
          <p:cNvPr id="311" name="可视化拖拽操作"/>
          <p:cNvSpPr/>
          <p:nvPr/>
        </p:nvSpPr>
        <p:spPr>
          <a:xfrm>
            <a:off x="4387850" y="3283560"/>
            <a:ext cx="34925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可视化拖拽操作</a:t>
            </a:r>
            <a:endParaRPr>
              <a:latin typeface="Helvetica Neue" panose="02000503000000020004" charset="0"/>
              <a:ea typeface="黑体-简" panose="02000000000000000000" charset="-122"/>
            </a:endParaRPr>
          </a:p>
        </p:txBody>
      </p:sp>
      <p:sp>
        <p:nvSpPr>
          <p:cNvPr id="312" name="快速安全分享"/>
          <p:cNvSpPr/>
          <p:nvPr/>
        </p:nvSpPr>
        <p:spPr>
          <a:xfrm>
            <a:off x="8290709" y="3283560"/>
            <a:ext cx="34925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快速安全分享</a:t>
            </a:r>
            <a:endParaRPr>
              <a:latin typeface="Helvetica Neue" panose="02000503000000020004" charset="0"/>
              <a:ea typeface="黑体-简" panose="02000000000000000000" charset="-122"/>
            </a:endParaRPr>
          </a:p>
        </p:txBody>
      </p:sp>
      <p:sp>
        <p:nvSpPr>
          <p:cNvPr id="313" name="支持多端查看"/>
          <p:cNvSpPr/>
          <p:nvPr/>
        </p:nvSpPr>
        <p:spPr>
          <a:xfrm>
            <a:off x="12193567" y="3283560"/>
            <a:ext cx="34925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支持多端查看</a:t>
            </a:r>
            <a:endParaRPr>
              <a:latin typeface="Helvetica Neue" panose="02000503000000020004" charset="0"/>
              <a:ea typeface="黑体-简" panose="02000000000000000000" charset="-122"/>
            </a:endParaRPr>
          </a:p>
        </p:txBody>
      </p:sp>
      <p:sp>
        <p:nvSpPr>
          <p:cNvPr id="314" name="支持单 URL 访问"/>
          <p:cNvSpPr/>
          <p:nvPr/>
        </p:nvSpPr>
        <p:spPr>
          <a:xfrm>
            <a:off x="16096425" y="3283560"/>
            <a:ext cx="34925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支持单 URL 访问</a:t>
            </a:r>
            <a:endParaRPr>
              <a:latin typeface="Helvetica Neue" panose="02000503000000020004" charset="0"/>
              <a:ea typeface="黑体-简" panose="02000000000000000000" charset="-122"/>
            </a:endParaRPr>
          </a:p>
        </p:txBody>
      </p:sp>
      <p:sp>
        <p:nvSpPr>
          <p:cNvPr id="315" name="形状"/>
          <p:cNvSpPr/>
          <p:nvPr/>
        </p:nvSpPr>
        <p:spPr>
          <a:xfrm>
            <a:off x="4085136" y="2624334"/>
            <a:ext cx="15849255" cy="445500"/>
          </a:xfrm>
          <a:custGeom>
            <a:avLst/>
            <a:gdLst/>
            <a:ahLst/>
            <a:cxnLst>
              <a:cxn ang="0">
                <a:pos x="wd2" y="hd2"/>
              </a:cxn>
              <a:cxn ang="5400000">
                <a:pos x="wd2" y="hd2"/>
              </a:cxn>
              <a:cxn ang="10800000">
                <a:pos x="wd2" y="hd2"/>
              </a:cxn>
              <a:cxn ang="16200000">
                <a:pos x="wd2" y="hd2"/>
              </a:cxn>
            </a:cxnLst>
            <a:rect l="0" t="0" r="r" b="b"/>
            <a:pathLst>
              <a:path w="21600" h="21600" extrusionOk="0">
                <a:moveTo>
                  <a:pt x="2972" y="0"/>
                </a:moveTo>
                <a:lnTo>
                  <a:pt x="0" y="21600"/>
                </a:lnTo>
                <a:lnTo>
                  <a:pt x="21600" y="21600"/>
                </a:lnTo>
                <a:lnTo>
                  <a:pt x="18627" y="0"/>
                </a:lnTo>
                <a:lnTo>
                  <a:pt x="2972" y="0"/>
                </a:lnTo>
                <a:close/>
              </a:path>
            </a:pathLst>
          </a:custGeom>
          <a:gradFill>
            <a:gsLst>
              <a:gs pos="0">
                <a:srgbClr val="929292"/>
              </a:gs>
              <a:gs pos="100000">
                <a:srgbClr val="929292"/>
              </a:gs>
            </a:gsLst>
            <a:lin ang="5400000"/>
          </a:gradFill>
          <a:ln w="12700">
            <a:miter lim="400000"/>
          </a:ln>
        </p:spPr>
        <p:txBody>
          <a:bodyPr lIns="50800" tIns="50800" rIns="50800" bIns="50800" anchor="ctr"/>
          <a:lstStyle/>
          <a:p>
            <a: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800"/>
          </a:p>
        </p:txBody>
      </p:sp>
      <p:sp>
        <p:nvSpPr>
          <p:cNvPr id="316" name="PC 端"/>
          <p:cNvSpPr/>
          <p:nvPr/>
        </p:nvSpPr>
        <p:spPr>
          <a:xfrm>
            <a:off x="6927850" y="2021584"/>
            <a:ext cx="2540001" cy="825501"/>
          </a:xfrm>
          <a:prstGeom prst="roundRect">
            <a:avLst>
              <a:gd name="adj" fmla="val 23077"/>
            </a:avLst>
          </a:prstGeom>
          <a:solidFill>
            <a:srgbClr val="0C7BE0"/>
          </a:solidFill>
          <a:ln w="12700">
            <a:miter lim="400000"/>
          </a:ln>
          <a:effectLst>
            <a:outerShdw blurRad="165100" rotWithShape="0">
              <a:srgbClr val="000000">
                <a:alpha val="75000"/>
              </a:srgbClr>
            </a:outerShdw>
          </a:effectLst>
        </p:spPr>
        <p:txBody>
          <a:bodyPr lIns="50800" tIns="50800" rIns="50800" bIns="50800" anchor="ctr"/>
          <a:lstStyle>
            <a:lvl1pPr indent="0" algn="ct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PC 端</a:t>
            </a:r>
            <a:endParaRPr>
              <a:latin typeface="Helvetica Neue" panose="02000503000000020004" charset="0"/>
              <a:ea typeface="黑体-简" panose="02000000000000000000" charset="-122"/>
            </a:endParaRPr>
          </a:p>
        </p:txBody>
      </p:sp>
      <p:sp>
        <p:nvSpPr>
          <p:cNvPr id="317" name="移动端"/>
          <p:cNvSpPr/>
          <p:nvPr/>
        </p:nvSpPr>
        <p:spPr>
          <a:xfrm>
            <a:off x="10692531" y="2021584"/>
            <a:ext cx="2540001" cy="825501"/>
          </a:xfrm>
          <a:prstGeom prst="roundRect">
            <a:avLst>
              <a:gd name="adj" fmla="val 23077"/>
            </a:avLst>
          </a:prstGeom>
          <a:solidFill>
            <a:srgbClr val="0C7BE0"/>
          </a:solidFill>
          <a:ln w="12700">
            <a:miter lim="400000"/>
          </a:ln>
          <a:effectLst>
            <a:outerShdw blurRad="165100" rotWithShape="0">
              <a:srgbClr val="000000">
                <a:alpha val="75000"/>
              </a:srgbClr>
            </a:outerShdw>
          </a:effectLst>
        </p:spPr>
        <p:txBody>
          <a:bodyPr lIns="50800" tIns="50800" rIns="50800" bIns="50800" anchor="ctr"/>
          <a:lstStyle>
            <a:lvl1pPr indent="0" algn="ct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移动端</a:t>
            </a:r>
            <a:endParaRPr>
              <a:latin typeface="Helvetica Neue" panose="02000503000000020004" charset="0"/>
              <a:ea typeface="黑体-简" panose="02000000000000000000" charset="-122"/>
            </a:endParaRPr>
          </a:p>
        </p:txBody>
      </p:sp>
      <p:sp>
        <p:nvSpPr>
          <p:cNvPr id="318" name="大屏"/>
          <p:cNvSpPr/>
          <p:nvPr/>
        </p:nvSpPr>
        <p:spPr>
          <a:xfrm>
            <a:off x="14457213" y="2021584"/>
            <a:ext cx="2540001" cy="825501"/>
          </a:xfrm>
          <a:prstGeom prst="roundRect">
            <a:avLst>
              <a:gd name="adj" fmla="val 23077"/>
            </a:avLst>
          </a:prstGeom>
          <a:solidFill>
            <a:srgbClr val="0C7BE0"/>
          </a:solidFill>
          <a:ln w="12700">
            <a:miter lim="400000"/>
          </a:ln>
          <a:effectLst>
            <a:outerShdw blurRad="165100" rotWithShape="0">
              <a:srgbClr val="000000">
                <a:alpha val="75000"/>
              </a:srgbClr>
            </a:outerShdw>
          </a:effectLst>
        </p:spPr>
        <p:txBody>
          <a:bodyPr lIns="50800" tIns="50800" rIns="50800" bIns="50800" anchor="ctr"/>
          <a:lstStyle>
            <a:lvl1pPr indent="0" algn="ct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大屏</a:t>
            </a:r>
            <a:endParaRPr>
              <a:latin typeface="Helvetica Neue" panose="02000503000000020004" charset="0"/>
              <a:ea typeface="黑体-简" panose="02000000000000000000" charset="-122"/>
            </a:endParaRPr>
          </a:p>
        </p:txBody>
      </p:sp>
      <p:sp>
        <p:nvSpPr>
          <p:cNvPr id="319" name="管理与安全"/>
          <p:cNvSpPr/>
          <p:nvPr/>
        </p:nvSpPr>
        <p:spPr>
          <a:xfrm>
            <a:off x="20643896" y="2669467"/>
            <a:ext cx="3175001" cy="9967474"/>
          </a:xfrm>
          <a:prstGeom prst="rect">
            <a:avLst/>
          </a:prstGeom>
          <a:ln w="50800">
            <a:solidFill>
              <a:srgbClr val="929292"/>
            </a:solidFill>
            <a:miter lim="400000"/>
          </a:ln>
        </p:spPr>
        <p:txBody>
          <a:bodyPr lIns="71437" tIns="71437" rIns="71437" bIns="71437"/>
          <a:lstStyle/>
          <a:p>
            <a:pPr indent="0" algn="ctr">
              <a:lnSpc>
                <a:spcPct val="30000"/>
              </a:lnSpc>
              <a:defRPr sz="2000">
                <a:solidFill>
                  <a:srgbClr val="5E5E5E"/>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3200">
              <a:latin typeface="Helvetica Neue" panose="02000503000000020004" charset="0"/>
              <a:ea typeface="黑体-简" panose="02000000000000000000" charset="-122"/>
            </a:endParaRPr>
          </a:p>
          <a:p>
            <a:pPr indent="0" algn="ctr">
              <a:defRPr sz="3200" b="1">
                <a:solidFill>
                  <a:srgbClr val="5E5E5E"/>
                </a:solidFill>
              </a:defRPr>
            </a:pPr>
            <a:r>
              <a:rPr sz="1800">
                <a:latin typeface="Helvetica Neue" panose="02000503000000020004" charset="0"/>
                <a:ea typeface="黑体-简" panose="02000000000000000000" charset="-122"/>
              </a:rPr>
              <a:t>管理与安全</a:t>
            </a:r>
            <a:endParaRPr sz="1800">
              <a:latin typeface="Helvetica Neue" panose="02000503000000020004" charset="0"/>
              <a:ea typeface="黑体-简" panose="02000000000000000000" charset="-122"/>
            </a:endParaRPr>
          </a:p>
        </p:txBody>
      </p:sp>
      <p:sp>
        <p:nvSpPr>
          <p:cNvPr id="320" name="用户与租户"/>
          <p:cNvSpPr/>
          <p:nvPr/>
        </p:nvSpPr>
        <p:spPr>
          <a:xfrm>
            <a:off x="21005060" y="3857373"/>
            <a:ext cx="2540001" cy="1143001"/>
          </a:xfrm>
          <a:prstGeom prst="rect">
            <a:avLst/>
          </a:prstGeom>
          <a:solidFill>
            <a:srgbClr val="00A89D"/>
          </a:solidFill>
          <a:ln w="12700">
            <a:miter lim="400000"/>
          </a:ln>
        </p:spPr>
        <p:txBody>
          <a:bodyPr tIns="91439" bIns="91439" anchor="ctr"/>
          <a:lstStyle>
            <a:lvl1pPr indent="0" algn="ctr" defTabSz="1828800">
              <a:defRPr sz="24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用户与租户</a:t>
            </a:r>
            <a:endParaRPr>
              <a:latin typeface="Helvetica Neue" panose="02000503000000020004" charset="0"/>
              <a:ea typeface="黑体-简" panose="02000000000000000000" charset="-122"/>
            </a:endParaRPr>
          </a:p>
        </p:txBody>
      </p:sp>
      <p:sp>
        <p:nvSpPr>
          <p:cNvPr id="321" name="角色与权限"/>
          <p:cNvSpPr/>
          <p:nvPr/>
        </p:nvSpPr>
        <p:spPr>
          <a:xfrm>
            <a:off x="21005060" y="5339146"/>
            <a:ext cx="2540001" cy="1143001"/>
          </a:xfrm>
          <a:prstGeom prst="rect">
            <a:avLst/>
          </a:prstGeom>
          <a:solidFill>
            <a:srgbClr val="00A89D"/>
          </a:solidFill>
          <a:ln w="12700">
            <a:miter lim="400000"/>
          </a:ln>
        </p:spPr>
        <p:txBody>
          <a:bodyPr tIns="91439" bIns="91439" anchor="ctr"/>
          <a:lstStyle>
            <a:lvl1pPr indent="0" algn="ctr" defTabSz="1828800">
              <a:defRPr sz="24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角色与权限</a:t>
            </a:r>
            <a:endParaRPr>
              <a:latin typeface="Helvetica Neue" panose="02000503000000020004" charset="0"/>
              <a:ea typeface="黑体-简" panose="02000000000000000000" charset="-122"/>
            </a:endParaRPr>
          </a:p>
        </p:txBody>
      </p:sp>
      <p:sp>
        <p:nvSpPr>
          <p:cNvPr id="322" name="日志审计"/>
          <p:cNvSpPr/>
          <p:nvPr/>
        </p:nvSpPr>
        <p:spPr>
          <a:xfrm>
            <a:off x="21005060" y="6816404"/>
            <a:ext cx="2540001" cy="1143001"/>
          </a:xfrm>
          <a:prstGeom prst="rect">
            <a:avLst/>
          </a:prstGeom>
          <a:solidFill>
            <a:srgbClr val="00A89D"/>
          </a:solidFill>
          <a:ln w="12700">
            <a:miter lim="400000"/>
          </a:ln>
        </p:spPr>
        <p:txBody>
          <a:bodyPr tIns="91439" bIns="91439" anchor="ctr"/>
          <a:lstStyle>
            <a:lvl1pPr indent="0" algn="ctr" defTabSz="1828800">
              <a:defRPr sz="24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日志审计</a:t>
            </a:r>
            <a:endParaRPr>
              <a:latin typeface="Helvetica Neue" panose="02000503000000020004" charset="0"/>
              <a:ea typeface="黑体-简" panose="02000000000000000000" charset="-122"/>
            </a:endParaRPr>
          </a:p>
        </p:txBody>
      </p:sp>
      <p:sp>
        <p:nvSpPr>
          <p:cNvPr id="323" name="单点登录"/>
          <p:cNvSpPr/>
          <p:nvPr/>
        </p:nvSpPr>
        <p:spPr>
          <a:xfrm>
            <a:off x="21005060" y="8302692"/>
            <a:ext cx="2540001" cy="1143001"/>
          </a:xfrm>
          <a:prstGeom prst="rect">
            <a:avLst/>
          </a:prstGeom>
          <a:solidFill>
            <a:srgbClr val="00A89D"/>
          </a:solidFill>
          <a:ln w="12700">
            <a:miter lim="400000"/>
          </a:ln>
        </p:spPr>
        <p:txBody>
          <a:bodyPr tIns="91439" bIns="91439" anchor="ctr"/>
          <a:lstStyle>
            <a:lvl1pPr indent="0" algn="ctr" defTabSz="1828800">
              <a:defRPr sz="24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单点登录</a:t>
            </a:r>
            <a:endParaRPr>
              <a:latin typeface="Helvetica Neue" panose="02000503000000020004" charset="0"/>
              <a:ea typeface="黑体-简" panose="02000000000000000000" charset="-122"/>
            </a:endParaRPr>
          </a:p>
        </p:txBody>
      </p:sp>
      <p:sp>
        <p:nvSpPr>
          <p:cNvPr id="324" name="REST API"/>
          <p:cNvSpPr/>
          <p:nvPr/>
        </p:nvSpPr>
        <p:spPr>
          <a:xfrm>
            <a:off x="21005060" y="11265036"/>
            <a:ext cx="2540001" cy="1143001"/>
          </a:xfrm>
          <a:prstGeom prst="rect">
            <a:avLst/>
          </a:prstGeom>
          <a:solidFill>
            <a:srgbClr val="00A89D"/>
          </a:solidFill>
          <a:ln w="12700">
            <a:miter lim="400000"/>
          </a:ln>
        </p:spPr>
        <p:txBody>
          <a:bodyPr tIns="91439" bIns="91439" anchor="ctr"/>
          <a:lstStyle>
            <a:lvl1pPr indent="0" algn="ctr" defTabSz="1828800">
              <a:defRPr sz="24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REST API</a:t>
            </a:r>
            <a:endParaRPr>
              <a:latin typeface="Helvetica Neue" panose="02000503000000020004" charset="0"/>
              <a:ea typeface="黑体-简" panose="02000000000000000000" charset="-122"/>
            </a:endParaRPr>
          </a:p>
        </p:txBody>
      </p:sp>
      <p:sp>
        <p:nvSpPr>
          <p:cNvPr id="325" name="嵌入式集成"/>
          <p:cNvSpPr/>
          <p:nvPr/>
        </p:nvSpPr>
        <p:spPr>
          <a:xfrm>
            <a:off x="21005060" y="9783751"/>
            <a:ext cx="2540001" cy="1143001"/>
          </a:xfrm>
          <a:prstGeom prst="rect">
            <a:avLst/>
          </a:prstGeom>
          <a:solidFill>
            <a:srgbClr val="00A89D"/>
          </a:solidFill>
          <a:ln w="12700">
            <a:miter lim="400000"/>
          </a:ln>
        </p:spPr>
        <p:txBody>
          <a:bodyPr tIns="91439" bIns="91439" anchor="ctr"/>
          <a:lstStyle>
            <a:lvl1pPr indent="0" algn="ctr" defTabSz="1828800">
              <a:defRPr sz="24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嵌入式集成</a:t>
            </a:r>
            <a:endParaRPr>
              <a:latin typeface="Helvetica Neue" panose="02000503000000020004" charset="0"/>
              <a:ea typeface="黑体-简" panose="02000000000000000000" charset="-122"/>
            </a:endParaRPr>
          </a:p>
        </p:txBody>
      </p:sp>
      <p:sp>
        <p:nvSpPr>
          <p:cNvPr id="326" name="……"/>
          <p:cNvSpPr txBox="1"/>
          <p:nvPr/>
        </p:nvSpPr>
        <p:spPr>
          <a:xfrm>
            <a:off x="18018431" y="10625345"/>
            <a:ext cx="711200" cy="470535"/>
          </a:xfrm>
          <a:prstGeom prst="rect">
            <a:avLst/>
          </a:prstGeom>
          <a:ln w="12700">
            <a:miter lim="400000"/>
          </a:ln>
        </p:spPr>
        <p:txBody>
          <a:bodyPr wrap="none" lIns="50800" tIns="50800" rIns="50800" bIns="50800" anchor="ctr">
            <a:spAutoFit/>
          </a:bodyPr>
          <a:lstStyle>
            <a:lvl1pPr indent="0" algn="ctr" defTabSz="2438400">
              <a:defRPr sz="2400" b="1">
                <a:solidFill>
                  <a:srgbClr val="5E5E5E"/>
                </a:solidFill>
              </a:defRPr>
            </a:lvl1pPr>
          </a:lstStyle>
          <a:p>
            <a:r>
              <a:rPr>
                <a:latin typeface="Helvetica Neue" panose="02000503000000020004" charset="0"/>
                <a:ea typeface="黑体-简" panose="02000000000000000000" charset="-122"/>
              </a:rPr>
              <a:t>……</a:t>
            </a:r>
            <a:endParaRPr>
              <a:latin typeface="Helvetica Neue" panose="02000503000000020004" charset="0"/>
              <a:ea typeface="黑体-简" panose="02000000000000000000" charset="-122"/>
            </a:endParaRPr>
          </a:p>
        </p:txBody>
      </p:sp>
      <p:sp>
        <p:nvSpPr>
          <p:cNvPr id="328" name="数据文件"/>
          <p:cNvSpPr/>
          <p:nvPr/>
        </p:nvSpPr>
        <p:spPr>
          <a:xfrm>
            <a:off x="13934428" y="11752964"/>
            <a:ext cx="2540001" cy="889001"/>
          </a:xfrm>
          <a:prstGeom prst="rect">
            <a:avLst/>
          </a:prstGeom>
          <a:solidFill>
            <a:srgbClr val="5E5E5E"/>
          </a:solidFill>
          <a:ln w="12700">
            <a:miter lim="400000"/>
          </a:ln>
        </p:spPr>
        <p:txBody>
          <a:bodyPr tIns="91439" bIns="91439" anchor="ctr"/>
          <a:lstStyle>
            <a:lvl1pPr indent="0" algn="ctr" defTabSz="1828800">
              <a:defRPr sz="24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数据文件</a:t>
            </a:r>
            <a:endParaRPr>
              <a:latin typeface="Helvetica Neue" panose="02000503000000020004" charset="0"/>
              <a:ea typeface="黑体-简" panose="02000000000000000000" charset="-122"/>
            </a:endParaRPr>
          </a:p>
        </p:txBody>
      </p:sp>
      <p:sp>
        <p:nvSpPr>
          <p:cNvPr id="329" name="数据仓库/数据湖"/>
          <p:cNvSpPr/>
          <p:nvPr/>
        </p:nvSpPr>
        <p:spPr>
          <a:xfrm>
            <a:off x="4425623" y="11773340"/>
            <a:ext cx="2540001" cy="889001"/>
          </a:xfrm>
          <a:prstGeom prst="rect">
            <a:avLst/>
          </a:prstGeom>
          <a:solidFill>
            <a:srgbClr val="5E5E5E"/>
          </a:solidFill>
          <a:ln w="12700">
            <a:miter lim="400000"/>
          </a:ln>
        </p:spPr>
        <p:txBody>
          <a:bodyPr tIns="91439" bIns="91439" anchor="ctr"/>
          <a:lstStyle>
            <a:lvl1pPr indent="0" algn="ctr" defTabSz="1828800">
              <a:defRPr sz="24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数据仓库/数据湖</a:t>
            </a:r>
            <a:endParaRPr>
              <a:latin typeface="Helvetica Neue" panose="02000503000000020004" charset="0"/>
              <a:ea typeface="黑体-简" panose="02000000000000000000" charset="-122"/>
            </a:endParaRPr>
          </a:p>
        </p:txBody>
      </p:sp>
      <p:sp>
        <p:nvSpPr>
          <p:cNvPr id="330" name="OLAP 型数据库"/>
          <p:cNvSpPr/>
          <p:nvPr/>
        </p:nvSpPr>
        <p:spPr>
          <a:xfrm>
            <a:off x="7595225" y="11773340"/>
            <a:ext cx="2540001" cy="889001"/>
          </a:xfrm>
          <a:prstGeom prst="rect">
            <a:avLst/>
          </a:prstGeom>
          <a:solidFill>
            <a:srgbClr val="5E5E5E"/>
          </a:solidFill>
          <a:ln w="12700">
            <a:miter lim="400000"/>
          </a:ln>
        </p:spPr>
        <p:txBody>
          <a:bodyPr tIns="91439" bIns="91439" anchor="ctr"/>
          <a:lstStyle>
            <a:lvl1pPr indent="0" algn="ctr" defTabSz="1828800">
              <a:defRPr sz="24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OLAP 型数据库</a:t>
            </a:r>
            <a:endParaRPr>
              <a:latin typeface="Helvetica Neue" panose="02000503000000020004" charset="0"/>
              <a:ea typeface="黑体-简" panose="02000000000000000000" charset="-122"/>
            </a:endParaRPr>
          </a:p>
        </p:txBody>
      </p:sp>
      <p:sp>
        <p:nvSpPr>
          <p:cNvPr id="331" name="OLTP 型数据库"/>
          <p:cNvSpPr/>
          <p:nvPr/>
        </p:nvSpPr>
        <p:spPr>
          <a:xfrm>
            <a:off x="10764826" y="11773340"/>
            <a:ext cx="2540001" cy="889001"/>
          </a:xfrm>
          <a:prstGeom prst="rect">
            <a:avLst/>
          </a:prstGeom>
          <a:solidFill>
            <a:srgbClr val="5E5E5E"/>
          </a:solidFill>
          <a:ln w="12700">
            <a:miter lim="400000"/>
          </a:ln>
        </p:spPr>
        <p:txBody>
          <a:bodyPr tIns="91439" bIns="91439" anchor="ctr"/>
          <a:lstStyle>
            <a:lvl1pPr indent="0" algn="ctr" defTabSz="1828800">
              <a:defRPr sz="24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OLTP 型数据库</a:t>
            </a:r>
            <a:endParaRPr>
              <a:latin typeface="Helvetica Neue" panose="02000503000000020004" charset="0"/>
              <a:ea typeface="黑体-简" panose="02000000000000000000" charset="-122"/>
            </a:endParaRPr>
          </a:p>
        </p:txBody>
      </p:sp>
      <p:sp>
        <p:nvSpPr>
          <p:cNvPr id="332" name="API 数据源"/>
          <p:cNvSpPr/>
          <p:nvPr/>
        </p:nvSpPr>
        <p:spPr>
          <a:xfrm>
            <a:off x="17104030" y="11773340"/>
            <a:ext cx="2540001" cy="889001"/>
          </a:xfrm>
          <a:prstGeom prst="rect">
            <a:avLst/>
          </a:prstGeom>
          <a:solidFill>
            <a:srgbClr val="5E5E5E"/>
          </a:solidFill>
          <a:ln w="12700">
            <a:miter lim="400000"/>
          </a:ln>
        </p:spPr>
        <p:txBody>
          <a:bodyPr tIns="91439" bIns="91439" anchor="ctr"/>
          <a:lstStyle>
            <a:lvl1pPr indent="0" algn="ctr" defTabSz="1828800">
              <a:defRPr sz="24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API 数据源</a:t>
            </a:r>
            <a:endParaRPr>
              <a:latin typeface="Helvetica Neue" panose="02000503000000020004" charset="0"/>
              <a:ea typeface="黑体-简" panose="02000000000000000000" charset="-122"/>
            </a:endParaRPr>
          </a:p>
        </p:txBody>
      </p:sp>
      <p:sp>
        <p:nvSpPr>
          <p:cNvPr id="333" name="矩形"/>
          <p:cNvSpPr/>
          <p:nvPr/>
        </p:nvSpPr>
        <p:spPr>
          <a:xfrm>
            <a:off x="-21273" y="13408"/>
            <a:ext cx="5676901" cy="242247"/>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334" name="DataEase 功能架构"/>
          <p:cNvSpPr txBox="1"/>
          <p:nvPr/>
        </p:nvSpPr>
        <p:spPr>
          <a:xfrm>
            <a:off x="16827" y="255654"/>
            <a:ext cx="5678797" cy="955906"/>
          </a:xfrm>
          <a:prstGeom prst="rect">
            <a:avLst/>
          </a:prstGeom>
          <a:ln w="12700">
            <a:miter lim="400000"/>
          </a:ln>
        </p:spPr>
        <p:txBody>
          <a:bodyPr lIns="0" tIns="0" rIns="0" bIns="0"/>
          <a:lstStyle>
            <a:lvl1pPr indent="0" defTabSz="914400">
              <a:defRPr sz="5000" b="1">
                <a:solidFill>
                  <a:schemeClr val="accent1"/>
                </a:solidFill>
              </a:defRPr>
            </a:lvl1pPr>
          </a:lstStyle>
          <a:p>
            <a:r>
              <a:rPr dirty="0">
                <a:solidFill>
                  <a:srgbClr val="0C7BE0"/>
                </a:solidFill>
                <a:latin typeface="Helvetica Neue" panose="02000503000000020004" charset="0"/>
                <a:ea typeface="黑体-简" panose="02000000000000000000" charset="-122"/>
              </a:rPr>
              <a:t>DataEase </a:t>
            </a:r>
            <a:r>
              <a:rPr dirty="0" err="1">
                <a:solidFill>
                  <a:srgbClr val="0C7BE0"/>
                </a:solidFill>
                <a:latin typeface="Helvetica Neue" panose="02000503000000020004" charset="0"/>
                <a:ea typeface="黑体-简" panose="02000000000000000000" charset="-122"/>
              </a:rPr>
              <a:t>功能架构</a:t>
            </a:r>
            <a:endParaRPr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矩形"/>
          <p:cNvSpPr/>
          <p:nvPr/>
        </p:nvSpPr>
        <p:spPr>
          <a:xfrm>
            <a:off x="1521745" y="3776157"/>
            <a:ext cx="21124900" cy="8680009"/>
          </a:xfrm>
          <a:prstGeom prst="rect">
            <a:avLst/>
          </a:prstGeom>
          <a:ln w="63500">
            <a:solidFill>
              <a:srgbClr val="929292"/>
            </a:solidFill>
            <a:miter lim="400000"/>
          </a:ln>
        </p:spPr>
        <p:txBody>
          <a:bodyPr lIns="50800" tIns="50800" rIns="50800" bIns="50800" anchor="ctr"/>
          <a:lstStyle/>
          <a:p>
            <a: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800"/>
          </a:p>
        </p:txBody>
      </p:sp>
      <p:sp>
        <p:nvSpPr>
          <p:cNvPr id="337" name="数据源"/>
          <p:cNvSpPr txBox="1"/>
          <p:nvPr/>
        </p:nvSpPr>
        <p:spPr>
          <a:xfrm>
            <a:off x="3205234" y="11396587"/>
            <a:ext cx="1627505" cy="716915"/>
          </a:xfrm>
          <a:prstGeom prst="rect">
            <a:avLst/>
          </a:prstGeom>
          <a:ln w="12700">
            <a:miter lim="400000"/>
          </a:ln>
        </p:spPr>
        <p:txBody>
          <a:bodyPr wrap="none" lIns="50800" tIns="50800" rIns="50800" bIns="50800" anchor="ctr">
            <a:spAutoFit/>
          </a:bodyPr>
          <a:lstStyle>
            <a:lvl1pPr>
              <a:defRPr sz="4000" b="1">
                <a:solidFill>
                  <a:srgbClr val="5E5E5E"/>
                </a:solidFill>
              </a:defRPr>
            </a:lvl1pPr>
          </a:lstStyle>
          <a:p>
            <a:r>
              <a:rPr>
                <a:latin typeface="Helvetica Neue" panose="02000503000000020004" charset="0"/>
                <a:ea typeface="黑体-简" panose="02000000000000000000" charset="-122"/>
              </a:rPr>
              <a:t>数据源</a:t>
            </a:r>
            <a:endParaRPr>
              <a:latin typeface="Helvetica Neue" panose="02000503000000020004" charset="0"/>
              <a:ea typeface="黑体-简" panose="02000000000000000000" charset="-122"/>
            </a:endParaRPr>
          </a:p>
        </p:txBody>
      </p:sp>
      <p:sp>
        <p:nvSpPr>
          <p:cNvPr id="338" name="数据集"/>
          <p:cNvSpPr txBox="1"/>
          <p:nvPr/>
        </p:nvSpPr>
        <p:spPr>
          <a:xfrm>
            <a:off x="9133179" y="11396587"/>
            <a:ext cx="1627505" cy="716915"/>
          </a:xfrm>
          <a:prstGeom prst="rect">
            <a:avLst/>
          </a:prstGeom>
          <a:ln w="12700">
            <a:miter lim="400000"/>
          </a:ln>
        </p:spPr>
        <p:txBody>
          <a:bodyPr wrap="none" lIns="50800" tIns="50800" rIns="50800" bIns="50800" anchor="ctr">
            <a:spAutoFit/>
          </a:bodyPr>
          <a:lstStyle>
            <a:lvl1pPr>
              <a:defRPr sz="4000" b="1">
                <a:solidFill>
                  <a:srgbClr val="5E5E5E"/>
                </a:solidFill>
              </a:defRPr>
            </a:lvl1pPr>
          </a:lstStyle>
          <a:p>
            <a:r>
              <a:rPr>
                <a:latin typeface="Helvetica Neue" panose="02000503000000020004" charset="0"/>
                <a:ea typeface="黑体-简" panose="02000000000000000000" charset="-122"/>
              </a:rPr>
              <a:t>数据集</a:t>
            </a:r>
            <a:endParaRPr>
              <a:latin typeface="Helvetica Neue" panose="02000503000000020004" charset="0"/>
              <a:ea typeface="黑体-简" panose="02000000000000000000" charset="-122"/>
            </a:endParaRPr>
          </a:p>
        </p:txBody>
      </p:sp>
      <p:sp>
        <p:nvSpPr>
          <p:cNvPr id="339" name="仪表板"/>
          <p:cNvSpPr txBox="1"/>
          <p:nvPr/>
        </p:nvSpPr>
        <p:spPr>
          <a:xfrm>
            <a:off x="17258493" y="11396587"/>
            <a:ext cx="1627505" cy="716915"/>
          </a:xfrm>
          <a:prstGeom prst="rect">
            <a:avLst/>
          </a:prstGeom>
          <a:ln w="12700">
            <a:miter lim="400000"/>
          </a:ln>
        </p:spPr>
        <p:txBody>
          <a:bodyPr wrap="none" lIns="50800" tIns="50800" rIns="50800" bIns="50800" anchor="ctr">
            <a:spAutoFit/>
          </a:bodyPr>
          <a:lstStyle>
            <a:lvl1pPr>
              <a:defRPr sz="4000" b="1">
                <a:solidFill>
                  <a:srgbClr val="5E5E5E"/>
                </a:solidFill>
              </a:defRPr>
            </a:lvl1pPr>
          </a:lstStyle>
          <a:p>
            <a:r>
              <a:rPr>
                <a:latin typeface="Helvetica Neue" panose="02000503000000020004" charset="0"/>
                <a:ea typeface="黑体-简" panose="02000000000000000000" charset="-122"/>
              </a:rPr>
              <a:t>仪表板</a:t>
            </a:r>
            <a:endParaRPr>
              <a:latin typeface="Helvetica Neue" panose="02000503000000020004" charset="0"/>
              <a:ea typeface="黑体-简" panose="02000000000000000000" charset="-122"/>
            </a:endParaRPr>
          </a:p>
        </p:txBody>
      </p:sp>
      <p:sp>
        <p:nvSpPr>
          <p:cNvPr id="340" name="矩形"/>
          <p:cNvSpPr/>
          <p:nvPr/>
        </p:nvSpPr>
        <p:spPr>
          <a:xfrm>
            <a:off x="2292781" y="4376224"/>
            <a:ext cx="3590206" cy="6583671"/>
          </a:xfrm>
          <a:prstGeom prst="rect">
            <a:avLst/>
          </a:prstGeom>
          <a:solidFill>
            <a:srgbClr val="FFFFFF"/>
          </a:solidFill>
          <a:ln w="63500">
            <a:solidFill>
              <a:srgbClr val="929292"/>
            </a:solidFill>
            <a:miter lim="400000"/>
          </a:ln>
        </p:spPr>
        <p:txBody>
          <a:bodyPr lIns="50800" tIns="50800" rIns="50800" bIns="50800" anchor="ctr"/>
          <a:lstStyle/>
          <a:p>
            <a: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800"/>
          </a:p>
        </p:txBody>
      </p:sp>
      <p:sp>
        <p:nvSpPr>
          <p:cNvPr id="341" name="数据源 1"/>
          <p:cNvSpPr/>
          <p:nvPr/>
        </p:nvSpPr>
        <p:spPr>
          <a:xfrm>
            <a:off x="2496264" y="4542378"/>
            <a:ext cx="3183240" cy="1092201"/>
          </a:xfrm>
          <a:prstGeom prst="rect">
            <a:avLst/>
          </a:prstGeom>
          <a:solidFill>
            <a:srgbClr val="0C7BE0"/>
          </a:solidFill>
          <a:ln w="12700">
            <a:miter lim="400000"/>
          </a:ln>
        </p:spPr>
        <p:txBody>
          <a:bodyPr lIns="50800" tIns="50800" rIns="50800" bIns="50800" anchor="ctr"/>
          <a:lstStyle>
            <a:lvl1pPr indent="0" algn="ctr" defTabSz="825500">
              <a:defRPr sz="33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数据源 1</a:t>
            </a:r>
            <a:endParaRPr>
              <a:latin typeface="Helvetica Neue" panose="02000503000000020004" charset="0"/>
              <a:ea typeface="黑体-简" panose="02000000000000000000" charset="-122"/>
            </a:endParaRPr>
          </a:p>
        </p:txBody>
      </p:sp>
      <p:sp>
        <p:nvSpPr>
          <p:cNvPr id="342" name="数据源 2"/>
          <p:cNvSpPr/>
          <p:nvPr/>
        </p:nvSpPr>
        <p:spPr>
          <a:xfrm>
            <a:off x="2496264" y="6254123"/>
            <a:ext cx="3187701" cy="1092201"/>
          </a:xfrm>
          <a:prstGeom prst="rect">
            <a:avLst/>
          </a:prstGeom>
          <a:solidFill>
            <a:srgbClr val="0C7BE0"/>
          </a:solidFill>
          <a:ln w="12700">
            <a:miter lim="400000"/>
          </a:ln>
        </p:spPr>
        <p:txBody>
          <a:bodyPr lIns="50800" tIns="50800" rIns="50800" bIns="50800" anchor="ctr"/>
          <a:lstStyle>
            <a:lvl1pPr indent="0" algn="ctr" defTabSz="825500">
              <a:defRPr sz="33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数据源 2</a:t>
            </a:r>
            <a:endParaRPr>
              <a:latin typeface="Helvetica Neue" panose="02000503000000020004" charset="0"/>
              <a:ea typeface="黑体-简" panose="02000000000000000000" charset="-122"/>
            </a:endParaRPr>
          </a:p>
        </p:txBody>
      </p:sp>
      <p:sp>
        <p:nvSpPr>
          <p:cNvPr id="343" name="数据源 3"/>
          <p:cNvSpPr/>
          <p:nvPr/>
        </p:nvSpPr>
        <p:spPr>
          <a:xfrm>
            <a:off x="2496264" y="7965868"/>
            <a:ext cx="3187701" cy="1092201"/>
          </a:xfrm>
          <a:prstGeom prst="rect">
            <a:avLst/>
          </a:prstGeom>
          <a:solidFill>
            <a:srgbClr val="0C7BE0"/>
          </a:solidFill>
          <a:ln w="12700">
            <a:miter lim="400000"/>
          </a:ln>
        </p:spPr>
        <p:txBody>
          <a:bodyPr lIns="50800" tIns="50800" rIns="50800" bIns="50800" anchor="ctr"/>
          <a:lstStyle>
            <a:lvl1pPr indent="0" algn="ctr" defTabSz="825500">
              <a:defRPr sz="33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数据源 3</a:t>
            </a:r>
            <a:endParaRPr>
              <a:latin typeface="Helvetica Neue" panose="02000503000000020004" charset="0"/>
              <a:ea typeface="黑体-简" panose="02000000000000000000" charset="-122"/>
            </a:endParaRPr>
          </a:p>
        </p:txBody>
      </p:sp>
      <p:sp>
        <p:nvSpPr>
          <p:cNvPr id="344" name="数据源 n"/>
          <p:cNvSpPr/>
          <p:nvPr/>
        </p:nvSpPr>
        <p:spPr>
          <a:xfrm>
            <a:off x="2496264" y="9677612"/>
            <a:ext cx="3187701" cy="1092201"/>
          </a:xfrm>
          <a:prstGeom prst="rect">
            <a:avLst/>
          </a:prstGeom>
          <a:solidFill>
            <a:srgbClr val="0C7BE0"/>
          </a:solidFill>
          <a:ln w="12700">
            <a:miter lim="400000"/>
          </a:ln>
        </p:spPr>
        <p:txBody>
          <a:bodyPr lIns="50800" tIns="50800" rIns="50800" bIns="50800" anchor="ctr"/>
          <a:lstStyle>
            <a:lvl1pPr indent="0" algn="ctr" defTabSz="825500">
              <a:defRPr sz="33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数据源 n</a:t>
            </a:r>
            <a:endParaRPr>
              <a:latin typeface="Helvetica Neue" panose="02000503000000020004" charset="0"/>
              <a:ea typeface="黑体-简" panose="02000000000000000000" charset="-122"/>
            </a:endParaRPr>
          </a:p>
        </p:txBody>
      </p:sp>
      <p:sp>
        <p:nvSpPr>
          <p:cNvPr id="345" name="…"/>
          <p:cNvSpPr txBox="1"/>
          <p:nvPr/>
        </p:nvSpPr>
        <p:spPr>
          <a:xfrm>
            <a:off x="4027560" y="8969168"/>
            <a:ext cx="563245" cy="482600"/>
          </a:xfrm>
          <a:prstGeom prst="rect">
            <a:avLst/>
          </a:prstGeom>
          <a:ln w="12700">
            <a:miter lim="400000"/>
          </a:ln>
        </p:spPr>
        <p:txBody>
          <a:bodyPr vert="eaVert" wrap="none" lIns="50800" tIns="50800" rIns="50800" bIns="50800" anchor="ctr">
            <a:spAutoFit/>
          </a:bodyPr>
          <a:lstStyle>
            <a:lvl1pPr>
              <a:defRPr sz="3000" b="1">
                <a:solidFill>
                  <a:schemeClr val="accent1"/>
                </a:solidFill>
              </a:defRPr>
            </a:lvl1pPr>
          </a:lstStyle>
          <a:p>
            <a:r>
              <a:rPr>
                <a:latin typeface="Helvetica Neue" panose="02000503000000020004" charset="0"/>
                <a:ea typeface="黑体-简" panose="02000000000000000000" charset="-122"/>
              </a:rPr>
              <a:t>…</a:t>
            </a:r>
            <a:endParaRPr>
              <a:latin typeface="Helvetica Neue" panose="02000503000000020004" charset="0"/>
              <a:ea typeface="黑体-简" panose="02000000000000000000" charset="-122"/>
            </a:endParaRPr>
          </a:p>
        </p:txBody>
      </p:sp>
      <p:sp>
        <p:nvSpPr>
          <p:cNvPr id="346" name="矩形"/>
          <p:cNvSpPr/>
          <p:nvPr/>
        </p:nvSpPr>
        <p:spPr>
          <a:xfrm>
            <a:off x="8218779" y="4376224"/>
            <a:ext cx="3594101" cy="6578601"/>
          </a:xfrm>
          <a:prstGeom prst="rect">
            <a:avLst/>
          </a:prstGeom>
          <a:solidFill>
            <a:srgbClr val="FFFFFF"/>
          </a:solidFill>
          <a:ln w="63500">
            <a:solidFill>
              <a:srgbClr val="929292"/>
            </a:solidFill>
            <a:miter lim="400000"/>
          </a:ln>
        </p:spPr>
        <p:txBody>
          <a:bodyPr lIns="50800" tIns="50800" rIns="50800" bIns="50800" anchor="ctr"/>
          <a:lstStyle/>
          <a:p>
            <a: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800"/>
          </a:p>
        </p:txBody>
      </p:sp>
      <p:sp>
        <p:nvSpPr>
          <p:cNvPr id="347" name="数据库数据集"/>
          <p:cNvSpPr/>
          <p:nvPr/>
        </p:nvSpPr>
        <p:spPr>
          <a:xfrm>
            <a:off x="8422121" y="4542378"/>
            <a:ext cx="3187701" cy="939801"/>
          </a:xfrm>
          <a:prstGeom prst="rect">
            <a:avLst/>
          </a:prstGeom>
          <a:solidFill>
            <a:srgbClr val="0C7BE0"/>
          </a:solidFill>
          <a:ln w="12700">
            <a:miter lim="400000"/>
          </a:ln>
        </p:spPr>
        <p:txBody>
          <a:bodyPr lIns="50800" tIns="50800" rIns="50800" bIns="50800" anchor="ctr"/>
          <a:lstStyle>
            <a:lvl1pPr indent="0" algn="ctr" defTabSz="825500">
              <a:defRPr sz="3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dirty="0" err="1">
                <a:latin typeface="Helvetica Neue" panose="02000503000000020004" charset="0"/>
                <a:ea typeface="黑体-简" panose="02000000000000000000" charset="-122"/>
              </a:rPr>
              <a:t>数据库数据集</a:t>
            </a:r>
            <a:endParaRPr dirty="0" err="1">
              <a:latin typeface="Helvetica Neue" panose="02000503000000020004" charset="0"/>
              <a:ea typeface="黑体-简" panose="02000000000000000000" charset="-122"/>
            </a:endParaRPr>
          </a:p>
        </p:txBody>
      </p:sp>
      <p:sp>
        <p:nvSpPr>
          <p:cNvPr id="348" name="SQL 数据集"/>
          <p:cNvSpPr/>
          <p:nvPr/>
        </p:nvSpPr>
        <p:spPr>
          <a:xfrm>
            <a:off x="8421837" y="5864287"/>
            <a:ext cx="3187701" cy="939801"/>
          </a:xfrm>
          <a:prstGeom prst="rect">
            <a:avLst/>
          </a:prstGeom>
          <a:solidFill>
            <a:srgbClr val="0C7BE0"/>
          </a:solidFill>
          <a:ln w="12700">
            <a:miter lim="400000"/>
          </a:ln>
        </p:spPr>
        <p:txBody>
          <a:bodyPr lIns="50800" tIns="50800" rIns="50800" bIns="50800" anchor="ctr"/>
          <a:lstStyle>
            <a:lvl1pPr indent="0" algn="ctr" defTabSz="825500">
              <a:defRPr sz="3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SQL 数据集</a:t>
            </a:r>
            <a:endParaRPr>
              <a:latin typeface="Helvetica Neue" panose="02000503000000020004" charset="0"/>
              <a:ea typeface="黑体-简" panose="02000000000000000000" charset="-122"/>
            </a:endParaRPr>
          </a:p>
        </p:txBody>
      </p:sp>
      <p:sp>
        <p:nvSpPr>
          <p:cNvPr id="349" name="Excel 数据集"/>
          <p:cNvSpPr/>
          <p:nvPr/>
        </p:nvSpPr>
        <p:spPr>
          <a:xfrm>
            <a:off x="8421837" y="7186195"/>
            <a:ext cx="3187701" cy="939801"/>
          </a:xfrm>
          <a:prstGeom prst="rect">
            <a:avLst/>
          </a:prstGeom>
          <a:solidFill>
            <a:srgbClr val="0C7BE0"/>
          </a:solidFill>
          <a:ln w="12700">
            <a:miter lim="400000"/>
          </a:ln>
        </p:spPr>
        <p:txBody>
          <a:bodyPr lIns="50800" tIns="50800" rIns="50800" bIns="50800" anchor="ctr"/>
          <a:lstStyle>
            <a:lvl1pPr indent="0" algn="ctr" defTabSz="825500">
              <a:defRPr sz="3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Excel 数据集</a:t>
            </a:r>
            <a:endParaRPr>
              <a:latin typeface="Helvetica Neue" panose="02000503000000020004" charset="0"/>
              <a:ea typeface="黑体-简" panose="02000000000000000000" charset="-122"/>
            </a:endParaRPr>
          </a:p>
        </p:txBody>
      </p:sp>
      <p:sp>
        <p:nvSpPr>
          <p:cNvPr id="350" name="矩形"/>
          <p:cNvSpPr/>
          <p:nvPr/>
        </p:nvSpPr>
        <p:spPr>
          <a:xfrm>
            <a:off x="14614876" y="4376224"/>
            <a:ext cx="3594101" cy="6578601"/>
          </a:xfrm>
          <a:prstGeom prst="rect">
            <a:avLst/>
          </a:prstGeom>
          <a:solidFill>
            <a:srgbClr val="FFFFFF"/>
          </a:solidFill>
          <a:ln w="63500">
            <a:solidFill>
              <a:srgbClr val="929292"/>
            </a:solidFill>
            <a:miter lim="400000"/>
          </a:ln>
        </p:spPr>
        <p:txBody>
          <a:bodyPr lIns="50800" tIns="50800" rIns="50800" bIns="50800" anchor="ctr"/>
          <a:lstStyle/>
          <a:p>
            <a: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800"/>
          </a:p>
        </p:txBody>
      </p:sp>
      <p:sp>
        <p:nvSpPr>
          <p:cNvPr id="351" name="数据查询"/>
          <p:cNvSpPr/>
          <p:nvPr/>
        </p:nvSpPr>
        <p:spPr>
          <a:xfrm>
            <a:off x="14818360" y="4542378"/>
            <a:ext cx="3187701" cy="1092201"/>
          </a:xfrm>
          <a:prstGeom prst="rect">
            <a:avLst/>
          </a:prstGeom>
          <a:solidFill>
            <a:srgbClr val="0C7BE0"/>
          </a:solidFill>
          <a:ln w="12700">
            <a:miter lim="400000"/>
          </a:ln>
        </p:spPr>
        <p:txBody>
          <a:bodyPr lIns="50800" tIns="50800" rIns="50800" bIns="50800" anchor="ctr"/>
          <a:lstStyle>
            <a:lvl1pPr indent="0" algn="ctr" defTabSz="825500">
              <a:defRPr sz="33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数据查询</a:t>
            </a:r>
            <a:endParaRPr>
              <a:latin typeface="Helvetica Neue" panose="02000503000000020004" charset="0"/>
              <a:ea typeface="黑体-简" panose="02000000000000000000" charset="-122"/>
            </a:endParaRPr>
          </a:p>
        </p:txBody>
      </p:sp>
      <p:sp>
        <p:nvSpPr>
          <p:cNvPr id="352" name="数据分析"/>
          <p:cNvSpPr/>
          <p:nvPr/>
        </p:nvSpPr>
        <p:spPr>
          <a:xfrm>
            <a:off x="14818360" y="6254123"/>
            <a:ext cx="3187701" cy="1092201"/>
          </a:xfrm>
          <a:prstGeom prst="rect">
            <a:avLst/>
          </a:prstGeom>
          <a:solidFill>
            <a:srgbClr val="0C7BE0"/>
          </a:solidFill>
          <a:ln w="12700">
            <a:miter lim="400000"/>
          </a:ln>
        </p:spPr>
        <p:txBody>
          <a:bodyPr lIns="50800" tIns="50800" rIns="50800" bIns="50800" anchor="ctr"/>
          <a:lstStyle>
            <a:lvl1pPr indent="0" algn="ctr" defTabSz="825500">
              <a:defRPr sz="33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数据分析</a:t>
            </a:r>
            <a:endParaRPr>
              <a:latin typeface="Helvetica Neue" panose="02000503000000020004" charset="0"/>
              <a:ea typeface="黑体-简" panose="02000000000000000000" charset="-122"/>
            </a:endParaRPr>
          </a:p>
        </p:txBody>
      </p:sp>
      <p:sp>
        <p:nvSpPr>
          <p:cNvPr id="353" name="数据挖掘"/>
          <p:cNvSpPr/>
          <p:nvPr/>
        </p:nvSpPr>
        <p:spPr>
          <a:xfrm>
            <a:off x="14818360" y="7965868"/>
            <a:ext cx="3187701" cy="1092201"/>
          </a:xfrm>
          <a:prstGeom prst="rect">
            <a:avLst/>
          </a:prstGeom>
          <a:solidFill>
            <a:srgbClr val="0C7BE0"/>
          </a:solidFill>
          <a:ln w="12700">
            <a:miter lim="400000"/>
          </a:ln>
        </p:spPr>
        <p:txBody>
          <a:bodyPr lIns="50800" tIns="50800" rIns="50800" bIns="50800" anchor="ctr"/>
          <a:lstStyle>
            <a:lvl1pPr indent="0" algn="ctr" defTabSz="825500">
              <a:defRPr sz="33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数据挖掘</a:t>
            </a:r>
            <a:endParaRPr>
              <a:latin typeface="Helvetica Neue" panose="02000503000000020004" charset="0"/>
              <a:ea typeface="黑体-简" panose="02000000000000000000" charset="-122"/>
            </a:endParaRPr>
          </a:p>
        </p:txBody>
      </p:sp>
      <p:sp>
        <p:nvSpPr>
          <p:cNvPr id="354" name="数据图表"/>
          <p:cNvSpPr/>
          <p:nvPr/>
        </p:nvSpPr>
        <p:spPr>
          <a:xfrm>
            <a:off x="14875490" y="9677612"/>
            <a:ext cx="3187701" cy="1092201"/>
          </a:xfrm>
          <a:prstGeom prst="rect">
            <a:avLst/>
          </a:prstGeom>
          <a:solidFill>
            <a:srgbClr val="0C7BE0"/>
          </a:solidFill>
          <a:ln w="12700">
            <a:miter lim="400000"/>
          </a:ln>
        </p:spPr>
        <p:txBody>
          <a:bodyPr lIns="50800" tIns="50800" rIns="50800" bIns="50800" anchor="ctr"/>
          <a:lstStyle>
            <a:lvl1pPr indent="0" algn="ctr" defTabSz="825500">
              <a:defRPr sz="33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数据图表</a:t>
            </a:r>
            <a:endParaRPr>
              <a:latin typeface="Helvetica Neue" panose="02000503000000020004" charset="0"/>
              <a:ea typeface="黑体-简" panose="02000000000000000000" charset="-122"/>
            </a:endParaRPr>
          </a:p>
        </p:txBody>
      </p:sp>
      <p:sp>
        <p:nvSpPr>
          <p:cNvPr id="355" name="矩形"/>
          <p:cNvSpPr/>
          <p:nvPr/>
        </p:nvSpPr>
        <p:spPr>
          <a:xfrm>
            <a:off x="18245917" y="4381294"/>
            <a:ext cx="3594101" cy="6578601"/>
          </a:xfrm>
          <a:prstGeom prst="rect">
            <a:avLst/>
          </a:prstGeom>
          <a:solidFill>
            <a:srgbClr val="FFFFFF"/>
          </a:solidFill>
          <a:ln w="63500">
            <a:solidFill>
              <a:srgbClr val="929292"/>
            </a:solidFill>
            <a:miter lim="400000"/>
          </a:ln>
        </p:spPr>
        <p:txBody>
          <a:bodyPr lIns="50800" tIns="50800" rIns="50800" bIns="50800" anchor="ctr"/>
          <a:lstStyle/>
          <a:p>
            <a: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800"/>
          </a:p>
        </p:txBody>
      </p:sp>
      <p:sp>
        <p:nvSpPr>
          <p:cNvPr id="356" name="仪表板编辑"/>
          <p:cNvSpPr/>
          <p:nvPr/>
        </p:nvSpPr>
        <p:spPr>
          <a:xfrm>
            <a:off x="18462101" y="4547449"/>
            <a:ext cx="3187701" cy="1092201"/>
          </a:xfrm>
          <a:prstGeom prst="rect">
            <a:avLst/>
          </a:prstGeom>
          <a:solidFill>
            <a:srgbClr val="0C7BE0"/>
          </a:solidFill>
          <a:ln w="12700">
            <a:miter lim="400000"/>
          </a:ln>
        </p:spPr>
        <p:txBody>
          <a:bodyPr lIns="50800" tIns="50800" rIns="50800" bIns="50800" anchor="ctr"/>
          <a:lstStyle>
            <a:lvl1pPr indent="0" algn="ctr" defTabSz="825500">
              <a:defRPr sz="33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dirty="0" err="1">
                <a:latin typeface="Helvetica Neue" panose="02000503000000020004" charset="0"/>
                <a:ea typeface="黑体-简" panose="02000000000000000000" charset="-122"/>
              </a:rPr>
              <a:t>仪表板编辑</a:t>
            </a:r>
            <a:endParaRPr dirty="0" err="1">
              <a:latin typeface="Helvetica Neue" panose="02000503000000020004" charset="0"/>
              <a:ea typeface="黑体-简" panose="02000000000000000000" charset="-122"/>
            </a:endParaRPr>
          </a:p>
        </p:txBody>
      </p:sp>
      <p:sp>
        <p:nvSpPr>
          <p:cNvPr id="357" name="仪表板分享"/>
          <p:cNvSpPr/>
          <p:nvPr/>
        </p:nvSpPr>
        <p:spPr>
          <a:xfrm>
            <a:off x="18462101" y="6259193"/>
            <a:ext cx="3187701" cy="1092201"/>
          </a:xfrm>
          <a:prstGeom prst="rect">
            <a:avLst/>
          </a:prstGeom>
          <a:solidFill>
            <a:srgbClr val="0C7BE0"/>
          </a:solidFill>
          <a:ln w="12700">
            <a:miter lim="400000"/>
          </a:ln>
        </p:spPr>
        <p:txBody>
          <a:bodyPr lIns="50800" tIns="50800" rIns="50800" bIns="50800" anchor="ctr"/>
          <a:lstStyle>
            <a:lvl1pPr indent="0" algn="ctr" defTabSz="825500">
              <a:defRPr sz="33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仪表板分享</a:t>
            </a:r>
            <a:endParaRPr>
              <a:latin typeface="Helvetica Neue" panose="02000503000000020004" charset="0"/>
              <a:ea typeface="黑体-简" panose="02000000000000000000" charset="-122"/>
            </a:endParaRPr>
          </a:p>
        </p:txBody>
      </p:sp>
      <p:sp>
        <p:nvSpPr>
          <p:cNvPr id="358" name="仪表板收藏"/>
          <p:cNvSpPr/>
          <p:nvPr/>
        </p:nvSpPr>
        <p:spPr>
          <a:xfrm>
            <a:off x="18462101" y="7970938"/>
            <a:ext cx="3187701" cy="1092201"/>
          </a:xfrm>
          <a:prstGeom prst="rect">
            <a:avLst/>
          </a:prstGeom>
          <a:solidFill>
            <a:srgbClr val="0C7BE0"/>
          </a:solidFill>
          <a:ln w="12700">
            <a:miter lim="400000"/>
          </a:ln>
        </p:spPr>
        <p:txBody>
          <a:bodyPr lIns="50800" tIns="50800" rIns="50800" bIns="50800" anchor="ctr"/>
          <a:lstStyle>
            <a:lvl1pPr indent="0" algn="ctr" defTabSz="825500">
              <a:defRPr sz="33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仪表板收藏</a:t>
            </a:r>
            <a:endParaRPr>
              <a:latin typeface="Helvetica Neue" panose="02000503000000020004" charset="0"/>
              <a:ea typeface="黑体-简" panose="02000000000000000000" charset="-122"/>
            </a:endParaRPr>
          </a:p>
        </p:txBody>
      </p:sp>
      <p:sp>
        <p:nvSpPr>
          <p:cNvPr id="359" name="仪表板模板"/>
          <p:cNvSpPr/>
          <p:nvPr/>
        </p:nvSpPr>
        <p:spPr>
          <a:xfrm>
            <a:off x="18462101" y="9682682"/>
            <a:ext cx="3187701" cy="1092201"/>
          </a:xfrm>
          <a:prstGeom prst="rect">
            <a:avLst/>
          </a:prstGeom>
          <a:solidFill>
            <a:srgbClr val="0C7BE0"/>
          </a:solidFill>
          <a:ln w="12700">
            <a:miter lim="400000"/>
          </a:ln>
        </p:spPr>
        <p:txBody>
          <a:bodyPr lIns="50800" tIns="50800" rIns="50800" bIns="50800" anchor="ctr"/>
          <a:lstStyle>
            <a:lvl1pPr indent="0" algn="ctr" defTabSz="825500">
              <a:defRPr sz="33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仪表板模板</a:t>
            </a:r>
            <a:endParaRPr>
              <a:latin typeface="Helvetica Neue" panose="02000503000000020004" charset="0"/>
              <a:ea typeface="黑体-简" panose="02000000000000000000" charset="-122"/>
            </a:endParaRPr>
          </a:p>
        </p:txBody>
      </p:sp>
      <p:sp>
        <p:nvSpPr>
          <p:cNvPr id="360" name="箭头"/>
          <p:cNvSpPr/>
          <p:nvPr/>
        </p:nvSpPr>
        <p:spPr>
          <a:xfrm>
            <a:off x="6231816" y="6623694"/>
            <a:ext cx="1689101" cy="660401"/>
          </a:xfrm>
          <a:prstGeom prst="rightArrow">
            <a:avLst>
              <a:gd name="adj1" fmla="val 40152"/>
              <a:gd name="adj2" fmla="val 75924"/>
            </a:avLst>
          </a:prstGeom>
          <a:ln w="63500">
            <a:solidFill>
              <a:schemeClr val="accent1"/>
            </a:solidFill>
            <a:miter lim="400000"/>
          </a:ln>
        </p:spPr>
        <p:txBody>
          <a:bodyPr lIns="50800" tIns="50800" rIns="50800" bIns="50800" anchor="ctr"/>
          <a:lstStyle/>
          <a:p>
            <a: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800"/>
          </a:p>
        </p:txBody>
      </p:sp>
      <p:sp>
        <p:nvSpPr>
          <p:cNvPr id="361" name="箭头"/>
          <p:cNvSpPr/>
          <p:nvPr/>
        </p:nvSpPr>
        <p:spPr>
          <a:xfrm>
            <a:off x="12356339" y="7251741"/>
            <a:ext cx="1689101" cy="660401"/>
          </a:xfrm>
          <a:prstGeom prst="rightArrow">
            <a:avLst>
              <a:gd name="adj1" fmla="val 40152"/>
              <a:gd name="adj2" fmla="val 75924"/>
            </a:avLst>
          </a:prstGeom>
          <a:ln w="63500">
            <a:solidFill>
              <a:schemeClr val="accent1"/>
            </a:solidFill>
            <a:miter lim="400000"/>
          </a:ln>
        </p:spPr>
        <p:txBody>
          <a:bodyPr lIns="50800" tIns="50800" rIns="50800" bIns="50800" anchor="ctr"/>
          <a:lstStyle/>
          <a:p>
            <a: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800"/>
          </a:p>
        </p:txBody>
      </p:sp>
      <p:sp>
        <p:nvSpPr>
          <p:cNvPr id="362" name="ETL"/>
          <p:cNvSpPr txBox="1"/>
          <p:nvPr/>
        </p:nvSpPr>
        <p:spPr>
          <a:xfrm>
            <a:off x="6501734" y="6030320"/>
            <a:ext cx="787400" cy="578485"/>
          </a:xfrm>
          <a:prstGeom prst="rect">
            <a:avLst/>
          </a:prstGeom>
          <a:ln w="12700">
            <a:miter lim="400000"/>
          </a:ln>
        </p:spPr>
        <p:txBody>
          <a:bodyPr wrap="none" lIns="50800" tIns="50800" rIns="50800" bIns="50800" anchor="ctr">
            <a:spAutoFit/>
          </a:bodyPr>
          <a:lstStyle>
            <a:lvl1pPr>
              <a:defRPr sz="3100"/>
            </a:lvl1pPr>
          </a:lstStyle>
          <a:p>
            <a:r>
              <a:rPr>
                <a:latin typeface="Helvetica Neue" panose="02000503000000020004" charset="0"/>
                <a:ea typeface="黑体-简" panose="02000000000000000000" charset="-122"/>
              </a:rPr>
              <a:t>ETL</a:t>
            </a:r>
            <a:endParaRPr>
              <a:latin typeface="Helvetica Neue" panose="02000503000000020004" charset="0"/>
              <a:ea typeface="黑体-简" panose="02000000000000000000" charset="-122"/>
            </a:endParaRPr>
          </a:p>
        </p:txBody>
      </p:sp>
      <p:sp>
        <p:nvSpPr>
          <p:cNvPr id="363" name="数据服务"/>
          <p:cNvSpPr txBox="1"/>
          <p:nvPr/>
        </p:nvSpPr>
        <p:spPr>
          <a:xfrm>
            <a:off x="12388522" y="6681545"/>
            <a:ext cx="1524000" cy="532130"/>
          </a:xfrm>
          <a:prstGeom prst="rect">
            <a:avLst/>
          </a:prstGeom>
          <a:ln w="12700">
            <a:miter lim="400000"/>
          </a:ln>
        </p:spPr>
        <p:txBody>
          <a:bodyPr wrap="none" lIns="50800" tIns="50800" rIns="50800" bIns="50800" anchor="ctr">
            <a:spAutoFit/>
          </a:bodyPr>
          <a:lstStyle>
            <a:lvl1pPr>
              <a:defRPr sz="2800"/>
            </a:lvl1pPr>
          </a:lstStyle>
          <a:p>
            <a:r>
              <a:rPr>
                <a:latin typeface="Helvetica Neue" panose="02000503000000020004" charset="0"/>
                <a:ea typeface="黑体-简" panose="02000000000000000000" charset="-122"/>
              </a:rPr>
              <a:t>数据服务</a:t>
            </a:r>
            <a:endParaRPr>
              <a:latin typeface="Helvetica Neue" panose="02000503000000020004" charset="0"/>
              <a:ea typeface="黑体-简" panose="02000000000000000000" charset="-122"/>
            </a:endParaRPr>
          </a:p>
        </p:txBody>
      </p:sp>
      <p:sp>
        <p:nvSpPr>
          <p:cNvPr id="364" name="Kettle"/>
          <p:cNvSpPr txBox="1"/>
          <p:nvPr/>
        </p:nvSpPr>
        <p:spPr>
          <a:xfrm>
            <a:off x="6381832" y="7340366"/>
            <a:ext cx="1122680" cy="578485"/>
          </a:xfrm>
          <a:prstGeom prst="rect">
            <a:avLst/>
          </a:prstGeom>
          <a:ln w="12700">
            <a:miter lim="400000"/>
          </a:ln>
        </p:spPr>
        <p:txBody>
          <a:bodyPr wrap="none" lIns="50800" tIns="50800" rIns="50800" bIns="50800" anchor="ctr">
            <a:spAutoFit/>
          </a:bodyPr>
          <a:lstStyle>
            <a:lvl1pPr>
              <a:defRPr sz="3100">
                <a:solidFill>
                  <a:schemeClr val="accent1">
                    <a:hueOff val="-264798"/>
                    <a:satOff val="8095"/>
                    <a:lumOff val="-20813"/>
                  </a:schemeClr>
                </a:solidFill>
              </a:defRPr>
            </a:lvl1pPr>
          </a:lstStyle>
          <a:p>
            <a:r>
              <a:rPr>
                <a:latin typeface="Helvetica Neue" panose="02000503000000020004" charset="0"/>
                <a:ea typeface="黑体-简" panose="02000000000000000000" charset="-122"/>
              </a:rPr>
              <a:t>Kettle</a:t>
            </a:r>
            <a:endParaRPr>
              <a:latin typeface="Helvetica Neue" panose="02000503000000020004" charset="0"/>
              <a:ea typeface="黑体-简" panose="02000000000000000000" charset="-122"/>
            </a:endParaRPr>
          </a:p>
        </p:txBody>
      </p:sp>
      <p:sp>
        <p:nvSpPr>
          <p:cNvPr id="365" name="Apache…"/>
          <p:cNvSpPr txBox="1"/>
          <p:nvPr/>
        </p:nvSpPr>
        <p:spPr>
          <a:xfrm>
            <a:off x="12359744" y="7898038"/>
            <a:ext cx="1487805" cy="1086485"/>
          </a:xfrm>
          <a:prstGeom prst="rect">
            <a:avLst/>
          </a:prstGeom>
          <a:ln w="12700">
            <a:miter lim="400000"/>
          </a:ln>
        </p:spPr>
        <p:txBody>
          <a:bodyPr wrap="none" lIns="50800" tIns="50800" rIns="50800" bIns="50800" anchor="ctr">
            <a:spAutoFit/>
          </a:bodyPr>
          <a:lstStyle/>
          <a:p>
            <a:pPr>
              <a:defRPr sz="3100">
                <a:solidFill>
                  <a:schemeClr val="accent1">
                    <a:hueOff val="-264798"/>
                    <a:satOff val="8095"/>
                    <a:lumOff val="-20813"/>
                  </a:schemeClr>
                </a:solidFill>
              </a:defRPr>
            </a:pPr>
            <a:r>
              <a:rPr sz="3200">
                <a:latin typeface="Helvetica Neue" panose="02000503000000020004" charset="0"/>
                <a:ea typeface="黑体-简" panose="02000000000000000000" charset="-122"/>
              </a:rPr>
              <a:t>Apache</a:t>
            </a:r>
            <a:endParaRPr sz="3200">
              <a:latin typeface="Helvetica Neue" panose="02000503000000020004" charset="0"/>
              <a:ea typeface="黑体-简" panose="02000000000000000000" charset="-122"/>
            </a:endParaRPr>
          </a:p>
          <a:p>
            <a:pPr>
              <a:defRPr sz="3100">
                <a:solidFill>
                  <a:schemeClr val="accent1">
                    <a:hueOff val="-264798"/>
                    <a:satOff val="8095"/>
                    <a:lumOff val="-20813"/>
                  </a:schemeClr>
                </a:solidFill>
              </a:defRPr>
            </a:pPr>
            <a:r>
              <a:rPr sz="3200">
                <a:latin typeface="Helvetica Neue" panose="02000503000000020004" charset="0"/>
                <a:ea typeface="黑体-简" panose="02000000000000000000" charset="-122"/>
              </a:rPr>
              <a:t>Doris</a:t>
            </a:r>
            <a:endParaRPr sz="3200">
              <a:latin typeface="Helvetica Neue" panose="02000503000000020004" charset="0"/>
              <a:ea typeface="黑体-简" panose="02000000000000000000" charset="-122"/>
            </a:endParaRPr>
          </a:p>
        </p:txBody>
      </p:sp>
      <p:sp>
        <p:nvSpPr>
          <p:cNvPr id="366" name="功能架构"/>
          <p:cNvSpPr txBox="1"/>
          <p:nvPr/>
        </p:nvSpPr>
        <p:spPr>
          <a:xfrm>
            <a:off x="1489995" y="3023909"/>
            <a:ext cx="21188399" cy="716915"/>
          </a:xfrm>
          <a:prstGeom prst="rect">
            <a:avLst/>
          </a:prstGeom>
          <a:solidFill>
            <a:srgbClr val="0C7BE0"/>
          </a:solidFill>
          <a:ln w="12700">
            <a:miter lim="400000"/>
          </a:ln>
        </p:spPr>
        <p:txBody>
          <a:bodyPr lIns="50800" tIns="50800" rIns="50800" bIns="50800" anchor="ctr">
            <a:spAutoFit/>
          </a:bodyPr>
          <a:lstStyle>
            <a:lvl1pPr algn="ctr">
              <a:defRPr sz="4000" b="1">
                <a:solidFill>
                  <a:srgbClr val="FFFFFF"/>
                </a:solidFill>
              </a:defRPr>
            </a:lvl1pPr>
          </a:lstStyle>
          <a:p>
            <a:r>
              <a:rPr>
                <a:latin typeface="Helvetica Neue" panose="02000503000000020004" charset="0"/>
                <a:ea typeface="黑体-简" panose="02000000000000000000" charset="-122"/>
              </a:rPr>
              <a:t>功能架构</a:t>
            </a:r>
            <a:endParaRPr>
              <a:latin typeface="Helvetica Neue" panose="02000503000000020004" charset="0"/>
              <a:ea typeface="黑体-简" panose="02000000000000000000" charset="-122"/>
            </a:endParaRPr>
          </a:p>
        </p:txBody>
      </p:sp>
      <p:sp>
        <p:nvSpPr>
          <p:cNvPr id="367" name="箭头"/>
          <p:cNvSpPr/>
          <p:nvPr/>
        </p:nvSpPr>
        <p:spPr>
          <a:xfrm>
            <a:off x="6231816" y="8583820"/>
            <a:ext cx="1689101" cy="660401"/>
          </a:xfrm>
          <a:prstGeom prst="rightArrow">
            <a:avLst>
              <a:gd name="adj1" fmla="val 40152"/>
              <a:gd name="adj2" fmla="val 75924"/>
            </a:avLst>
          </a:prstGeom>
          <a:ln w="63500">
            <a:solidFill>
              <a:schemeClr val="accent1"/>
            </a:solidFill>
            <a:miter lim="400000"/>
          </a:ln>
        </p:spPr>
        <p:txBody>
          <a:bodyPr lIns="50800" tIns="50800" rIns="50800" bIns="50800" anchor="ctr"/>
          <a:lstStyle/>
          <a:p>
            <a: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800"/>
          </a:p>
        </p:txBody>
      </p:sp>
      <p:sp>
        <p:nvSpPr>
          <p:cNvPr id="368" name="直连模式"/>
          <p:cNvSpPr txBox="1"/>
          <p:nvPr/>
        </p:nvSpPr>
        <p:spPr>
          <a:xfrm>
            <a:off x="6133250" y="8021547"/>
            <a:ext cx="1524000" cy="532130"/>
          </a:xfrm>
          <a:prstGeom prst="rect">
            <a:avLst/>
          </a:prstGeom>
          <a:ln w="12700">
            <a:miter lim="400000"/>
          </a:ln>
        </p:spPr>
        <p:txBody>
          <a:bodyPr wrap="none" lIns="50800" tIns="50800" rIns="50800" bIns="50800" anchor="ctr">
            <a:spAutoFit/>
          </a:bodyPr>
          <a:lstStyle>
            <a:lvl1pPr>
              <a:defRPr sz="2800"/>
            </a:lvl1pPr>
          </a:lstStyle>
          <a:p>
            <a:r>
              <a:rPr>
                <a:latin typeface="Helvetica Neue" panose="02000503000000020004" charset="0"/>
                <a:ea typeface="黑体-简" panose="02000000000000000000" charset="-122"/>
              </a:rPr>
              <a:t>直连模式</a:t>
            </a:r>
            <a:endParaRPr>
              <a:latin typeface="Helvetica Neue" panose="02000503000000020004" charset="0"/>
              <a:ea typeface="黑体-简" panose="02000000000000000000" charset="-122"/>
            </a:endParaRPr>
          </a:p>
        </p:txBody>
      </p:sp>
      <p:sp>
        <p:nvSpPr>
          <p:cNvPr id="369" name="关联数据集"/>
          <p:cNvSpPr/>
          <p:nvPr/>
        </p:nvSpPr>
        <p:spPr>
          <a:xfrm>
            <a:off x="8421837" y="8508103"/>
            <a:ext cx="3187701" cy="939801"/>
          </a:xfrm>
          <a:prstGeom prst="rect">
            <a:avLst/>
          </a:prstGeom>
          <a:solidFill>
            <a:srgbClr val="0C7BE0"/>
          </a:solidFill>
          <a:ln w="12700">
            <a:miter lim="400000"/>
          </a:ln>
        </p:spPr>
        <p:txBody>
          <a:bodyPr lIns="50800" tIns="50800" rIns="50800" bIns="50800" anchor="ctr"/>
          <a:lstStyle>
            <a:lvl1pPr indent="0" algn="ctr" defTabSz="825500">
              <a:defRPr sz="3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关联数据集</a:t>
            </a:r>
            <a:endParaRPr>
              <a:latin typeface="Helvetica Neue" panose="02000503000000020004" charset="0"/>
              <a:ea typeface="黑体-简" panose="02000000000000000000" charset="-122"/>
            </a:endParaRPr>
          </a:p>
        </p:txBody>
      </p:sp>
      <p:sp>
        <p:nvSpPr>
          <p:cNvPr id="370" name="API 数据集"/>
          <p:cNvSpPr/>
          <p:nvPr/>
        </p:nvSpPr>
        <p:spPr>
          <a:xfrm>
            <a:off x="8422121" y="9830012"/>
            <a:ext cx="3187701" cy="939801"/>
          </a:xfrm>
          <a:prstGeom prst="rect">
            <a:avLst/>
          </a:prstGeom>
          <a:solidFill>
            <a:srgbClr val="0C7BE0"/>
          </a:solidFill>
          <a:ln w="12700">
            <a:miter lim="400000"/>
          </a:ln>
        </p:spPr>
        <p:txBody>
          <a:bodyPr lIns="50800" tIns="50800" rIns="50800" bIns="50800" anchor="ctr"/>
          <a:lstStyle>
            <a:lvl1pPr indent="0" algn="ctr" defTabSz="825500">
              <a:defRPr sz="3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API 数据集</a:t>
            </a:r>
            <a:endParaRPr>
              <a:latin typeface="Helvetica Neue" panose="02000503000000020004" charset="0"/>
              <a:ea typeface="黑体-简" panose="02000000000000000000" charset="-122"/>
            </a:endParaRPr>
          </a:p>
        </p:txBody>
      </p:sp>
      <p:sp>
        <p:nvSpPr>
          <p:cNvPr id="371" name="矩形"/>
          <p:cNvSpPr/>
          <p:nvPr/>
        </p:nvSpPr>
        <p:spPr>
          <a:xfrm>
            <a:off x="-21273" y="13408"/>
            <a:ext cx="5676901" cy="242247"/>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372" name="DataEase 工作原理"/>
          <p:cNvSpPr txBox="1"/>
          <p:nvPr/>
        </p:nvSpPr>
        <p:spPr>
          <a:xfrm>
            <a:off x="16827" y="255654"/>
            <a:ext cx="5678797" cy="955906"/>
          </a:xfrm>
          <a:prstGeom prst="rect">
            <a:avLst/>
          </a:prstGeom>
          <a:ln w="12700">
            <a:miter lim="400000"/>
          </a:ln>
        </p:spPr>
        <p:txBody>
          <a:bodyPr lIns="0" tIns="0" rIns="0" bIns="0"/>
          <a:lstStyle>
            <a:lvl1pPr indent="0" defTabSz="914400">
              <a:defRPr sz="5000" b="1">
                <a:solidFill>
                  <a:schemeClr val="accent1"/>
                </a:solidFill>
              </a:defRPr>
            </a:lvl1pPr>
          </a:lstStyle>
          <a:p>
            <a:r>
              <a:rPr dirty="0">
                <a:solidFill>
                  <a:srgbClr val="0C7BE0"/>
                </a:solidFill>
                <a:latin typeface="Helvetica Neue" panose="02000503000000020004" charset="0"/>
                <a:ea typeface="黑体-简" panose="02000000000000000000" charset="-122"/>
              </a:rPr>
              <a:t>DataEase </a:t>
            </a:r>
            <a:r>
              <a:rPr dirty="0" err="1">
                <a:solidFill>
                  <a:srgbClr val="0C7BE0"/>
                </a:solidFill>
                <a:latin typeface="Helvetica Neue" panose="02000503000000020004" charset="0"/>
                <a:ea typeface="黑体-简" panose="02000000000000000000" charset="-122"/>
              </a:rPr>
              <a:t>工作原理</a:t>
            </a:r>
            <a:endParaRPr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Dataease 快速安装与在线文档"/>
          <p:cNvSpPr txBox="1"/>
          <p:nvPr/>
        </p:nvSpPr>
        <p:spPr>
          <a:xfrm>
            <a:off x="3602990"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b="0" dirty="0" err="1">
                <a:latin typeface="Helvetica Neue" panose="02000503000000020004" charset="0"/>
                <a:ea typeface="黑体-简" panose="02000000000000000000" charset="-122"/>
              </a:rPr>
              <a:t>数据可视化</a:t>
            </a:r>
            <a:r>
              <a:rPr lang="zh-CN" b="0" dirty="0">
                <a:latin typeface="Helvetica Neue" panose="02000503000000020004" charset="0"/>
                <a:ea typeface="黑体-简" panose="02000000000000000000" charset="-122"/>
              </a:rPr>
              <a:t>基础</a:t>
            </a:r>
            <a:endParaRPr lang="zh-CN" b="0" dirty="0">
              <a:latin typeface="Helvetica Neue" panose="02000503000000020004" charset="0"/>
              <a:ea typeface="黑体-简" panose="02000000000000000000" charset="-122"/>
            </a:endParaRPr>
          </a:p>
        </p:txBody>
      </p:sp>
      <p:sp>
        <p:nvSpPr>
          <p:cNvPr id="208" name="1"/>
          <p:cNvSpPr/>
          <p:nvPr/>
        </p:nvSpPr>
        <p:spPr>
          <a:xfrm>
            <a:off x="1219835"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1</a:t>
            </a:r>
            <a:endParaRPr sz="8300"/>
          </a:p>
        </p:txBody>
      </p:sp>
      <p:sp>
        <p:nvSpPr>
          <p:cNvPr id="209" name="线条"/>
          <p:cNvSpPr/>
          <p:nvPr/>
        </p:nvSpPr>
        <p:spPr>
          <a:xfrm>
            <a:off x="3593465"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5" name="DataEase 功能架构介绍"/>
          <p:cNvSpPr txBox="1"/>
          <p:nvPr/>
        </p:nvSpPr>
        <p:spPr>
          <a:xfrm>
            <a:off x="3604895"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可视化图表类型</a:t>
            </a:r>
            <a:endParaRPr lang="zh-CN" b="0" dirty="0">
              <a:latin typeface="Helvetica Neue" panose="02000503000000020004" charset="0"/>
              <a:ea typeface="黑体-简" panose="02000000000000000000" charset="-122"/>
            </a:endParaRPr>
          </a:p>
        </p:txBody>
      </p:sp>
      <p:sp>
        <p:nvSpPr>
          <p:cNvPr id="210" name="2"/>
          <p:cNvSpPr/>
          <p:nvPr/>
        </p:nvSpPr>
        <p:spPr>
          <a:xfrm>
            <a:off x="1219835"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2</a:t>
            </a:r>
            <a:endParaRPr sz="8300"/>
          </a:p>
        </p:txBody>
      </p:sp>
      <p:sp>
        <p:nvSpPr>
          <p:cNvPr id="213" name="线条"/>
          <p:cNvSpPr/>
          <p:nvPr/>
        </p:nvSpPr>
        <p:spPr>
          <a:xfrm>
            <a:off x="3604895"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6" name="DataEase 数据分析与仪表板制作实战"/>
          <p:cNvSpPr txBox="1"/>
          <p:nvPr/>
        </p:nvSpPr>
        <p:spPr>
          <a:xfrm>
            <a:off x="3641725"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数据可视化的特点</a:t>
            </a:r>
            <a:endParaRPr lang="zh-CN" b="0" dirty="0">
              <a:latin typeface="Helvetica Neue" panose="02000503000000020004" charset="0"/>
              <a:ea typeface="黑体-简" panose="02000000000000000000" charset="-122"/>
            </a:endParaRPr>
          </a:p>
        </p:txBody>
      </p:sp>
      <p:sp>
        <p:nvSpPr>
          <p:cNvPr id="211" name="3"/>
          <p:cNvSpPr/>
          <p:nvPr/>
        </p:nvSpPr>
        <p:spPr>
          <a:xfrm>
            <a:off x="1257300"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3</a:t>
            </a:r>
            <a:endParaRPr sz="8300"/>
          </a:p>
        </p:txBody>
      </p:sp>
      <p:sp>
        <p:nvSpPr>
          <p:cNvPr id="214" name="线条"/>
          <p:cNvSpPr/>
          <p:nvPr/>
        </p:nvSpPr>
        <p:spPr>
          <a:xfrm>
            <a:off x="3641725"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7" name="DataEase 数据分析与仪表板制作实战"/>
          <p:cNvSpPr txBox="1"/>
          <p:nvPr/>
        </p:nvSpPr>
        <p:spPr>
          <a:xfrm>
            <a:off x="3641725"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数据可视化的挑战</a:t>
            </a:r>
            <a:endParaRPr lang="zh-CN" b="0" dirty="0">
              <a:latin typeface="Helvetica Neue" panose="02000503000000020004" charset="0"/>
              <a:ea typeface="黑体-简" panose="02000000000000000000" charset="-122"/>
            </a:endParaRPr>
          </a:p>
        </p:txBody>
      </p:sp>
      <p:sp>
        <p:nvSpPr>
          <p:cNvPr id="212" name="4"/>
          <p:cNvSpPr/>
          <p:nvPr/>
        </p:nvSpPr>
        <p:spPr>
          <a:xfrm>
            <a:off x="1257300"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latin typeface="Trebuchet MS Bold" panose="020B0703020202090204" charset="0"/>
                <a:cs typeface="Trebuchet MS Bold" panose="020B0703020202090204" charset="0"/>
              </a:rPr>
              <a:t>4</a:t>
            </a:r>
            <a:endParaRPr sz="8300">
              <a:latin typeface="Trebuchet MS Bold" panose="020B0703020202090204" charset="0"/>
              <a:cs typeface="Trebuchet MS Bold" panose="020B0703020202090204" charset="0"/>
            </a:endParaRPr>
          </a:p>
        </p:txBody>
      </p:sp>
      <p:sp>
        <p:nvSpPr>
          <p:cNvPr id="215" name="线条"/>
          <p:cNvSpPr/>
          <p:nvPr/>
        </p:nvSpPr>
        <p:spPr>
          <a:xfrm>
            <a:off x="3641725"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7" name="Dataease 快速安装与在线文档"/>
          <p:cNvSpPr txBox="1"/>
          <p:nvPr>
            <p:custDataLst>
              <p:tags r:id="rId1"/>
            </p:custDataLst>
          </p:nvPr>
        </p:nvSpPr>
        <p:spPr>
          <a:xfrm>
            <a:off x="14580235"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数据分析</a:t>
            </a:r>
            <a:endParaRPr lang="zh-CN" b="0" dirty="0">
              <a:latin typeface="Helvetica Neue" panose="02000503000000020004" charset="0"/>
              <a:ea typeface="黑体-简" panose="02000000000000000000" charset="-122"/>
            </a:endParaRPr>
          </a:p>
        </p:txBody>
      </p:sp>
      <p:sp>
        <p:nvSpPr>
          <p:cNvPr id="8" name="1"/>
          <p:cNvSpPr/>
          <p:nvPr>
            <p:custDataLst>
              <p:tags r:id="rId2"/>
            </p:custDataLst>
          </p:nvPr>
        </p:nvSpPr>
        <p:spPr>
          <a:xfrm>
            <a:off x="12197080"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300">
                <a:latin typeface="Trebuchet MS Bold" panose="020B0703020202090204" charset="0"/>
                <a:cs typeface="Trebuchet MS Bold" panose="020B0703020202090204" charset="0"/>
              </a:rPr>
              <a:t>5</a:t>
            </a:r>
            <a:endParaRPr lang="en-US" sz="8300">
              <a:latin typeface="Trebuchet MS Bold" panose="020B0703020202090204" charset="0"/>
              <a:cs typeface="Trebuchet MS Bold" panose="020B0703020202090204" charset="0"/>
            </a:endParaRPr>
          </a:p>
        </p:txBody>
      </p:sp>
      <p:sp>
        <p:nvSpPr>
          <p:cNvPr id="9" name="线条"/>
          <p:cNvSpPr/>
          <p:nvPr>
            <p:custDataLst>
              <p:tags r:id="rId3"/>
            </p:custDataLst>
          </p:nvPr>
        </p:nvSpPr>
        <p:spPr>
          <a:xfrm>
            <a:off x="14570710"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1" name="DataEase 功能架构介绍"/>
          <p:cNvSpPr txBox="1"/>
          <p:nvPr>
            <p:custDataLst>
              <p:tags r:id="rId4"/>
            </p:custDataLst>
          </p:nvPr>
        </p:nvSpPr>
        <p:spPr>
          <a:xfrm>
            <a:off x="14582140"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数据可视化工具介绍</a:t>
            </a:r>
            <a:endParaRPr lang="zh-CN" b="0" dirty="0">
              <a:latin typeface="Helvetica Neue" panose="02000503000000020004" charset="0"/>
              <a:ea typeface="黑体-简" panose="02000000000000000000" charset="-122"/>
            </a:endParaRPr>
          </a:p>
        </p:txBody>
      </p:sp>
      <p:sp>
        <p:nvSpPr>
          <p:cNvPr id="12" name="2"/>
          <p:cNvSpPr/>
          <p:nvPr>
            <p:custDataLst>
              <p:tags r:id="rId5"/>
            </p:custDataLst>
          </p:nvPr>
        </p:nvSpPr>
        <p:spPr>
          <a:xfrm>
            <a:off x="12197080"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300">
                <a:latin typeface="Trebuchet MS Bold" panose="020B0703020202090204" charset="0"/>
                <a:cs typeface="Trebuchet MS Bold" panose="020B0703020202090204" charset="0"/>
              </a:rPr>
              <a:t>6</a:t>
            </a:r>
            <a:endParaRPr lang="en-US" sz="8300">
              <a:latin typeface="Trebuchet MS Bold" panose="020B0703020202090204" charset="0"/>
              <a:cs typeface="Trebuchet MS Bold" panose="020B0703020202090204" charset="0"/>
            </a:endParaRPr>
          </a:p>
        </p:txBody>
      </p:sp>
      <p:sp>
        <p:nvSpPr>
          <p:cNvPr id="13" name="线条"/>
          <p:cNvSpPr/>
          <p:nvPr>
            <p:custDataLst>
              <p:tags r:id="rId6"/>
            </p:custDataLst>
          </p:nvPr>
        </p:nvSpPr>
        <p:spPr>
          <a:xfrm>
            <a:off x="14582140"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5" name="DataEase 数据分析与仪表板制作实战"/>
          <p:cNvSpPr txBox="1"/>
          <p:nvPr>
            <p:custDataLst>
              <p:tags r:id="rId7"/>
            </p:custDataLst>
          </p:nvPr>
        </p:nvSpPr>
        <p:spPr>
          <a:xfrm>
            <a:off x="14618970"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dirty="0">
                <a:latin typeface="Helvetica Neue" panose="02000503000000020004" charset="0"/>
                <a:ea typeface="黑体-简" panose="02000000000000000000" charset="-122"/>
              </a:rPr>
              <a:t>数据可视化分析过程</a:t>
            </a:r>
            <a:endParaRPr lang="zh-CN" dirty="0">
              <a:latin typeface="Helvetica Neue" panose="02000503000000020004" charset="0"/>
              <a:ea typeface="黑体-简" panose="02000000000000000000" charset="-122"/>
            </a:endParaRPr>
          </a:p>
        </p:txBody>
      </p:sp>
      <p:sp>
        <p:nvSpPr>
          <p:cNvPr id="16" name="3"/>
          <p:cNvSpPr/>
          <p:nvPr>
            <p:custDataLst>
              <p:tags r:id="rId8"/>
            </p:custDataLst>
          </p:nvPr>
        </p:nvSpPr>
        <p:spPr>
          <a:xfrm>
            <a:off x="12234545" y="7604125"/>
            <a:ext cx="1856740" cy="1880235"/>
          </a:xfrm>
          <a:prstGeom prst="diamond">
            <a:avLst/>
          </a:prstGeom>
          <a:solidFill>
            <a:srgbClr val="0A7BE0"/>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300">
                <a:latin typeface="Trebuchet MS Bold" panose="020B0703020202090204" charset="0"/>
                <a:cs typeface="Trebuchet MS Bold" panose="020B0703020202090204" charset="0"/>
              </a:rPr>
              <a:t>7</a:t>
            </a:r>
            <a:endParaRPr lang="en-US" sz="8300">
              <a:latin typeface="Trebuchet MS Bold" panose="020B0703020202090204" charset="0"/>
              <a:cs typeface="Trebuchet MS Bold" panose="020B0703020202090204" charset="0"/>
            </a:endParaRPr>
          </a:p>
        </p:txBody>
      </p:sp>
      <p:sp>
        <p:nvSpPr>
          <p:cNvPr id="17" name="线条"/>
          <p:cNvSpPr/>
          <p:nvPr>
            <p:custDataLst>
              <p:tags r:id="rId9"/>
            </p:custDataLst>
          </p:nvPr>
        </p:nvSpPr>
        <p:spPr>
          <a:xfrm>
            <a:off x="14618970"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9" name="DataEase 数据分析与仪表板制作实战"/>
          <p:cNvSpPr txBox="1"/>
          <p:nvPr>
            <p:custDataLst>
              <p:tags r:id="rId10"/>
            </p:custDataLst>
          </p:nvPr>
        </p:nvSpPr>
        <p:spPr>
          <a:xfrm>
            <a:off x="14618970"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实验一</a:t>
            </a:r>
            <a:endParaRPr lang="zh-CN" b="0" dirty="0">
              <a:latin typeface="Helvetica Neue" panose="02000503000000020004" charset="0"/>
              <a:ea typeface="黑体-简" panose="02000000000000000000" charset="-122"/>
            </a:endParaRPr>
          </a:p>
        </p:txBody>
      </p:sp>
      <p:sp>
        <p:nvSpPr>
          <p:cNvPr id="20" name="4"/>
          <p:cNvSpPr/>
          <p:nvPr>
            <p:custDataLst>
              <p:tags r:id="rId11"/>
            </p:custDataLst>
          </p:nvPr>
        </p:nvSpPr>
        <p:spPr>
          <a:xfrm>
            <a:off x="12234545"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300">
                <a:latin typeface="Trebuchet MS Bold" panose="020B0703020202090204" charset="0"/>
                <a:cs typeface="Trebuchet MS Bold" panose="020B0703020202090204" charset="0"/>
              </a:rPr>
              <a:t>8</a:t>
            </a:r>
            <a:endParaRPr lang="en-US" sz="8300">
              <a:latin typeface="Trebuchet MS Bold" panose="020B0703020202090204" charset="0"/>
              <a:cs typeface="Trebuchet MS Bold" panose="020B0703020202090204" charset="0"/>
            </a:endParaRPr>
          </a:p>
        </p:txBody>
      </p:sp>
      <p:sp>
        <p:nvSpPr>
          <p:cNvPr id="21" name="线条"/>
          <p:cNvSpPr/>
          <p:nvPr>
            <p:custDataLst>
              <p:tags r:id="rId12"/>
            </p:custDataLst>
          </p:nvPr>
        </p:nvSpPr>
        <p:spPr>
          <a:xfrm>
            <a:off x="14618970"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955" y="-8255"/>
            <a:ext cx="6297295" cy="1106170"/>
            <a:chOff x="-33" y="-13"/>
            <a:chExt cx="7679" cy="2749"/>
          </a:xfrm>
        </p:grpSpPr>
        <p:sp>
          <p:nvSpPr>
            <p:cNvPr id="2" name="矩形"/>
            <p:cNvSpPr/>
            <p:nvPr>
              <p:custDataLst>
                <p:tags r:id="rId1"/>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数据可视化分析过程</a:t>
              </a:r>
              <a:endParaRPr lang="zh-CN" altLang="en-US" sz="5000" dirty="0">
                <a:solidFill>
                  <a:srgbClr val="0C7BE0"/>
                </a:solidFill>
                <a:latin typeface="Helvetica Neue" panose="02000503000000020004" charset="0"/>
                <a:ea typeface="黑体-简" panose="02000000000000000000" charset="-122"/>
              </a:endParaRPr>
            </a:p>
          </p:txBody>
        </p:sp>
      </p:grpSp>
      <p:sp>
        <p:nvSpPr>
          <p:cNvPr id="18" name="矩形 17"/>
          <p:cNvSpPr/>
          <p:nvPr>
            <p:custDataLst>
              <p:tags r:id="rId3"/>
            </p:custDataLst>
          </p:nvPr>
        </p:nvSpPr>
        <p:spPr>
          <a:xfrm>
            <a:off x="2142490" y="5020945"/>
            <a:ext cx="4248150" cy="1089660"/>
          </a:xfrm>
          <a:prstGeom prst="rect">
            <a:avLst/>
          </a:prstGeom>
          <a:solidFill>
            <a:schemeClr val="accent1">
              <a:lumMod val="75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数据准备</a:t>
            </a:r>
            <a:endPar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20" name="矩形 19"/>
          <p:cNvSpPr/>
          <p:nvPr>
            <p:custDataLst>
              <p:tags r:id="rId4"/>
            </p:custDataLst>
          </p:nvPr>
        </p:nvSpPr>
        <p:spPr>
          <a:xfrm>
            <a:off x="9838055" y="5029200"/>
            <a:ext cx="4248150" cy="1089660"/>
          </a:xfrm>
          <a:prstGeom prst="rect">
            <a:avLst/>
          </a:prstGeom>
          <a:solidFill>
            <a:schemeClr val="accent1">
              <a:lumMod val="75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数据分析</a:t>
            </a:r>
            <a:endPar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cxnSp>
        <p:nvCxnSpPr>
          <p:cNvPr id="27" name="直接箭头连接符 26"/>
          <p:cNvCxnSpPr/>
          <p:nvPr>
            <p:custDataLst>
              <p:tags r:id="rId5"/>
            </p:custDataLst>
          </p:nvPr>
        </p:nvCxnSpPr>
        <p:spPr>
          <a:xfrm flipV="1">
            <a:off x="6794500" y="5557520"/>
            <a:ext cx="2447925" cy="35560"/>
          </a:xfrm>
          <a:prstGeom prst="straightConnector1">
            <a:avLst/>
          </a:prstGeom>
          <a:ln w="53975" cap="flat" cmpd="sng" algn="ctr">
            <a:solidFill>
              <a:schemeClr val="accent1">
                <a:alpha val="88000"/>
              </a:schemeClr>
            </a:solidFill>
            <a:prstDash val="dash"/>
            <a:tailEnd type="arrow" w="med" len="med"/>
          </a:ln>
        </p:spPr>
        <p:style>
          <a:lnRef idx="0">
            <a:schemeClr val="accent1"/>
          </a:lnRef>
          <a:fillRef idx="0">
            <a:srgbClr val="FFFFFF"/>
          </a:fillRef>
          <a:effectRef idx="0">
            <a:srgbClr val="FFFFFF"/>
          </a:effectRef>
          <a:fontRef idx="minor">
            <a:schemeClr val="tx1"/>
          </a:fontRef>
        </p:style>
      </p:cxnSp>
      <p:sp>
        <p:nvSpPr>
          <p:cNvPr id="22" name="矩形 21"/>
          <p:cNvSpPr/>
          <p:nvPr>
            <p:custDataLst>
              <p:tags r:id="rId6"/>
            </p:custDataLst>
          </p:nvPr>
        </p:nvSpPr>
        <p:spPr>
          <a:xfrm>
            <a:off x="9911715" y="7987030"/>
            <a:ext cx="4323715" cy="5068570"/>
          </a:xfrm>
          <a:prstGeom prst="rect">
            <a:avLst/>
          </a:prstGeom>
          <a:solidFill>
            <a:srgbClr val="000000">
              <a:alpha val="0"/>
            </a:srgbClr>
          </a:solidFill>
          <a:ln w="38100" cap="flat" cmpd="sng">
            <a:solidFill>
              <a:schemeClr val="accent1">
                <a:shade val="50000"/>
              </a:schemeClr>
            </a:solidFill>
            <a:prstDash val="sysDash"/>
            <a:miter lim="8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3" name="矩形 22"/>
          <p:cNvSpPr/>
          <p:nvPr>
            <p:custDataLst>
              <p:tags r:id="rId7"/>
            </p:custDataLst>
          </p:nvPr>
        </p:nvSpPr>
        <p:spPr>
          <a:xfrm>
            <a:off x="10433368" y="8542020"/>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对比分析法</a:t>
            </a:r>
            <a:endPar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24" name="矩形 23"/>
          <p:cNvSpPr/>
          <p:nvPr>
            <p:custDataLst>
              <p:tags r:id="rId8"/>
            </p:custDataLst>
          </p:nvPr>
        </p:nvSpPr>
        <p:spPr>
          <a:xfrm>
            <a:off x="10433368" y="9722485"/>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分组分析法</a:t>
            </a:r>
            <a:endPar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6" name="矩形 5"/>
          <p:cNvSpPr/>
          <p:nvPr>
            <p:custDataLst>
              <p:tags r:id="rId9"/>
            </p:custDataLst>
          </p:nvPr>
        </p:nvSpPr>
        <p:spPr>
          <a:xfrm>
            <a:off x="10433368" y="10902950"/>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RFM </a:t>
            </a:r>
            <a:r>
              <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分析法</a:t>
            </a:r>
            <a:endPar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7" name="矩形 6"/>
          <p:cNvSpPr/>
          <p:nvPr>
            <p:custDataLst>
              <p:tags r:id="rId10"/>
            </p:custDataLst>
          </p:nvPr>
        </p:nvSpPr>
        <p:spPr>
          <a:xfrm>
            <a:off x="17341850" y="5030470"/>
            <a:ext cx="4248150" cy="1089660"/>
          </a:xfrm>
          <a:prstGeom prst="rect">
            <a:avLst/>
          </a:prstGeom>
          <a:solidFill>
            <a:schemeClr val="accent1">
              <a:lumMod val="75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数据展示</a:t>
            </a:r>
            <a:endPar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cxnSp>
        <p:nvCxnSpPr>
          <p:cNvPr id="44" name="直接箭头连接符 43"/>
          <p:cNvCxnSpPr/>
          <p:nvPr>
            <p:custDataLst>
              <p:tags r:id="rId11"/>
            </p:custDataLst>
          </p:nvPr>
        </p:nvCxnSpPr>
        <p:spPr>
          <a:xfrm>
            <a:off x="14798040" y="5557520"/>
            <a:ext cx="2023110" cy="0"/>
          </a:xfrm>
          <a:prstGeom prst="straightConnector1">
            <a:avLst/>
          </a:prstGeom>
          <a:ln w="53975" cap="flat" cmpd="sng" algn="ctr">
            <a:solidFill>
              <a:schemeClr val="accent1">
                <a:alpha val="88000"/>
              </a:schemeClr>
            </a:solidFill>
            <a:prstDash val="dash"/>
            <a:tailEnd type="arrow" w="med" len="med"/>
          </a:ln>
        </p:spPr>
        <p:style>
          <a:lnRef idx="0">
            <a:schemeClr val="accent1"/>
          </a:lnRef>
          <a:fillRef idx="0">
            <a:srgbClr val="FFFFFF"/>
          </a:fillRef>
          <a:effectRef idx="0">
            <a:srgbClr val="FFFFFF"/>
          </a:effectRef>
          <a:fontRef idx="minor">
            <a:schemeClr val="tx1"/>
          </a:fontRef>
        </p:style>
      </p:cxnSp>
      <p:grpSp>
        <p:nvGrpSpPr>
          <p:cNvPr id="21" name="组合 20"/>
          <p:cNvGrpSpPr/>
          <p:nvPr/>
        </p:nvGrpSpPr>
        <p:grpSpPr>
          <a:xfrm>
            <a:off x="6390640" y="1122045"/>
            <a:ext cx="4018280" cy="3592830"/>
            <a:chOff x="11537" y="-706"/>
            <a:chExt cx="6328" cy="5658"/>
          </a:xfrm>
        </p:grpSpPr>
        <p:sp>
          <p:nvSpPr>
            <p:cNvPr id="15" name="矩形 14"/>
            <p:cNvSpPr/>
            <p:nvPr>
              <p:custDataLst>
                <p:tags r:id="rId12"/>
              </p:custDataLst>
            </p:nvPr>
          </p:nvSpPr>
          <p:spPr>
            <a:xfrm>
              <a:off x="11537" y="-706"/>
              <a:ext cx="6328" cy="5658"/>
            </a:xfrm>
            <a:prstGeom prst="rect">
              <a:avLst/>
            </a:prstGeom>
            <a:solidFill>
              <a:srgbClr val="000000">
                <a:alpha val="0"/>
              </a:srgbClr>
            </a:solidFill>
            <a:ln w="38100" cap="flat" cmpd="sng">
              <a:solidFill>
                <a:schemeClr val="accent1">
                  <a:shade val="50000"/>
                </a:schemeClr>
              </a:solidFill>
              <a:prstDash val="sysDash"/>
              <a:miter lim="8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6" name="矩形 15"/>
            <p:cNvSpPr/>
            <p:nvPr>
              <p:custDataLst>
                <p:tags r:id="rId13"/>
              </p:custDataLst>
            </p:nvPr>
          </p:nvSpPr>
          <p:spPr>
            <a:xfrm>
              <a:off x="12264" y="528"/>
              <a:ext cx="4933" cy="93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获取数据</a:t>
              </a:r>
              <a:endPar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17" name="矩形 16"/>
            <p:cNvSpPr/>
            <p:nvPr>
              <p:custDataLst>
                <p:tags r:id="rId14"/>
              </p:custDataLst>
            </p:nvPr>
          </p:nvSpPr>
          <p:spPr>
            <a:xfrm>
              <a:off x="12284" y="2858"/>
              <a:ext cx="4933" cy="93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数据处理</a:t>
              </a:r>
              <a:endPar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grpSp>
      <p:cxnSp>
        <p:nvCxnSpPr>
          <p:cNvPr id="25" name="曲线连接符 24"/>
          <p:cNvCxnSpPr/>
          <p:nvPr>
            <p:custDataLst>
              <p:tags r:id="rId15"/>
            </p:custDataLst>
          </p:nvPr>
        </p:nvCxnSpPr>
        <p:spPr>
          <a:xfrm flipV="1">
            <a:off x="3714115" y="2543810"/>
            <a:ext cx="2676525" cy="2404110"/>
          </a:xfrm>
          <a:prstGeom prst="curvedConnector3">
            <a:avLst>
              <a:gd name="adj1" fmla="val 1304"/>
            </a:avLst>
          </a:prstGeom>
          <a:ln w="76200" cap="rnd">
            <a:solidFill>
              <a:schemeClr val="accent4">
                <a:lumMod val="50000"/>
              </a:schemeClr>
            </a:solidFill>
            <a:prstDash val="sysDot"/>
            <a:round/>
            <a:tailEnd type="arrow" w="med" len="med"/>
          </a:ln>
        </p:spPr>
        <p:style>
          <a:lnRef idx="0">
            <a:srgbClr val="FFFFFF"/>
          </a:lnRef>
          <a:fillRef idx="0">
            <a:srgbClr val="FFFFFF"/>
          </a:fillRef>
          <a:effectRef idx="0">
            <a:srgbClr val="FFFFFF"/>
          </a:effectRef>
          <a:fontRef idx="minor">
            <a:schemeClr val="tx1"/>
          </a:fontRef>
        </p:style>
      </p:cxnSp>
      <p:sp>
        <p:nvSpPr>
          <p:cNvPr id="31" name="矩形 30"/>
          <p:cNvSpPr/>
          <p:nvPr>
            <p:custDataLst>
              <p:tags r:id="rId16"/>
            </p:custDataLst>
          </p:nvPr>
        </p:nvSpPr>
        <p:spPr>
          <a:xfrm>
            <a:off x="17266920" y="7987030"/>
            <a:ext cx="4323715" cy="5068570"/>
          </a:xfrm>
          <a:prstGeom prst="rect">
            <a:avLst/>
          </a:prstGeom>
          <a:solidFill>
            <a:srgbClr val="000000">
              <a:alpha val="0"/>
            </a:srgbClr>
          </a:solidFill>
          <a:ln w="38100" cap="flat" cmpd="sng">
            <a:solidFill>
              <a:schemeClr val="accent1">
                <a:shade val="50000"/>
              </a:schemeClr>
            </a:solidFill>
            <a:prstDash val="sysDash"/>
            <a:miter lim="8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2" name="矩形 31"/>
          <p:cNvSpPr/>
          <p:nvPr>
            <p:custDataLst>
              <p:tags r:id="rId17"/>
            </p:custDataLst>
          </p:nvPr>
        </p:nvSpPr>
        <p:spPr>
          <a:xfrm>
            <a:off x="17788573" y="8446770"/>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DataEase</a:t>
            </a:r>
            <a:endParaRPr kumimoji="0" lang="en-US" altLang="zh-CN"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33" name="矩形 32"/>
          <p:cNvSpPr/>
          <p:nvPr>
            <p:custDataLst>
              <p:tags r:id="rId18"/>
            </p:custDataLst>
          </p:nvPr>
        </p:nvSpPr>
        <p:spPr>
          <a:xfrm>
            <a:off x="17788573" y="9658985"/>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Excel</a:t>
            </a:r>
            <a:endParaRPr kumimoji="0" lang="en-US" altLang="zh-CN"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48" name="矩形 47"/>
          <p:cNvSpPr/>
          <p:nvPr>
            <p:custDataLst>
              <p:tags r:id="rId19"/>
            </p:custDataLst>
          </p:nvPr>
        </p:nvSpPr>
        <p:spPr>
          <a:xfrm>
            <a:off x="17788573" y="10871200"/>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FineBI</a:t>
            </a:r>
            <a:endParaRPr kumimoji="0" lang="en-US" altLang="zh-CN"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cxnSp>
        <p:nvCxnSpPr>
          <p:cNvPr id="49" name="直接箭头连接符 48"/>
          <p:cNvCxnSpPr/>
          <p:nvPr>
            <p:custDataLst>
              <p:tags r:id="rId20"/>
            </p:custDataLst>
          </p:nvPr>
        </p:nvCxnSpPr>
        <p:spPr>
          <a:xfrm>
            <a:off x="11962130" y="6376035"/>
            <a:ext cx="0" cy="1607820"/>
          </a:xfrm>
          <a:prstGeom prst="straightConnector1">
            <a:avLst/>
          </a:prstGeom>
          <a:ln w="53975" cap="flat" cmpd="sng" algn="ctr">
            <a:solidFill>
              <a:schemeClr val="accent1">
                <a:alpha val="88000"/>
              </a:schemeClr>
            </a:solidFill>
            <a:prstDash val="dash"/>
            <a:tailEnd type="arrow" w="med" len="med"/>
          </a:ln>
        </p:spPr>
        <p:style>
          <a:lnRef idx="0">
            <a:schemeClr val="accent1"/>
          </a:lnRef>
          <a:fillRef idx="0">
            <a:srgbClr val="FFFFFF"/>
          </a:fillRef>
          <a:effectRef idx="0">
            <a:srgbClr val="FFFFFF"/>
          </a:effectRef>
          <a:fontRef idx="minor">
            <a:schemeClr val="tx1"/>
          </a:fontRef>
        </p:style>
      </p:cxnSp>
      <p:cxnSp>
        <p:nvCxnSpPr>
          <p:cNvPr id="50" name="直接箭头连接符 49"/>
          <p:cNvCxnSpPr/>
          <p:nvPr>
            <p:custDataLst>
              <p:tags r:id="rId21"/>
            </p:custDataLst>
          </p:nvPr>
        </p:nvCxnSpPr>
        <p:spPr>
          <a:xfrm>
            <a:off x="4199890" y="6371590"/>
            <a:ext cx="0" cy="1607820"/>
          </a:xfrm>
          <a:prstGeom prst="straightConnector1">
            <a:avLst/>
          </a:prstGeom>
          <a:ln w="53975" cap="flat" cmpd="sng" algn="ctr">
            <a:solidFill>
              <a:schemeClr val="accent1">
                <a:alpha val="88000"/>
              </a:schemeClr>
            </a:solidFill>
            <a:prstDash val="dash"/>
            <a:tailEnd type="arrow" w="med" len="med"/>
          </a:ln>
        </p:spPr>
        <p:style>
          <a:lnRef idx="0">
            <a:schemeClr val="accent1"/>
          </a:lnRef>
          <a:fillRef idx="0">
            <a:srgbClr val="FFFFFF"/>
          </a:fillRef>
          <a:effectRef idx="0">
            <a:srgbClr val="FFFFFF"/>
          </a:effectRef>
          <a:fontRef idx="minor">
            <a:schemeClr val="tx1"/>
          </a:fontRef>
        </p:style>
      </p:cxnSp>
      <p:cxnSp>
        <p:nvCxnSpPr>
          <p:cNvPr id="53" name="直接箭头连接符 52"/>
          <p:cNvCxnSpPr/>
          <p:nvPr>
            <p:custDataLst>
              <p:tags r:id="rId22"/>
            </p:custDataLst>
          </p:nvPr>
        </p:nvCxnSpPr>
        <p:spPr>
          <a:xfrm>
            <a:off x="19465925" y="6358255"/>
            <a:ext cx="0" cy="1607820"/>
          </a:xfrm>
          <a:prstGeom prst="straightConnector1">
            <a:avLst/>
          </a:prstGeom>
          <a:ln w="53975" cap="flat" cmpd="sng" algn="ctr">
            <a:solidFill>
              <a:schemeClr val="accent1">
                <a:alpha val="88000"/>
              </a:schemeClr>
            </a:solidFill>
            <a:prstDash val="dash"/>
            <a:tailEnd type="arrow" w="med" len="med"/>
          </a:ln>
        </p:spPr>
        <p:style>
          <a:lnRef idx="0">
            <a:schemeClr val="accent1"/>
          </a:lnRef>
          <a:fillRef idx="0">
            <a:srgbClr val="FFFFFF"/>
          </a:fillRef>
          <a:effectRef idx="0">
            <a:srgbClr val="FFFFFF"/>
          </a:effectRef>
          <a:fontRef idx="minor">
            <a:schemeClr val="tx1"/>
          </a:fontRef>
        </p:style>
      </p:cxnSp>
      <p:sp>
        <p:nvSpPr>
          <p:cNvPr id="55" name="矩形 54"/>
          <p:cNvSpPr/>
          <p:nvPr>
            <p:custDataLst>
              <p:tags r:id="rId23"/>
            </p:custDataLst>
          </p:nvPr>
        </p:nvSpPr>
        <p:spPr>
          <a:xfrm>
            <a:off x="2074545" y="7986395"/>
            <a:ext cx="4323715" cy="5075555"/>
          </a:xfrm>
          <a:prstGeom prst="rect">
            <a:avLst/>
          </a:prstGeom>
          <a:solidFill>
            <a:srgbClr val="000000">
              <a:alpha val="0"/>
            </a:srgbClr>
          </a:solidFill>
          <a:ln w="38100" cap="flat" cmpd="sng">
            <a:solidFill>
              <a:schemeClr val="accent1">
                <a:shade val="50000"/>
              </a:schemeClr>
            </a:solidFill>
            <a:prstDash val="sysDash"/>
            <a:miter lim="8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56" name="矩形 55"/>
          <p:cNvSpPr/>
          <p:nvPr>
            <p:custDataLst>
              <p:tags r:id="rId24"/>
            </p:custDataLst>
          </p:nvPr>
        </p:nvSpPr>
        <p:spPr>
          <a:xfrm>
            <a:off x="2596198" y="8639810"/>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公开的数据源</a:t>
            </a:r>
            <a:endPar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57" name="矩形 56"/>
          <p:cNvSpPr/>
          <p:nvPr>
            <p:custDataLst>
              <p:tags r:id="rId25"/>
            </p:custDataLst>
          </p:nvPr>
        </p:nvSpPr>
        <p:spPr>
          <a:xfrm>
            <a:off x="2596198" y="9767570"/>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应用系统的数据</a:t>
            </a:r>
            <a:endPar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58" name="矩形 57"/>
          <p:cNvSpPr/>
          <p:nvPr>
            <p:custDataLst>
              <p:tags r:id="rId26"/>
            </p:custDataLst>
          </p:nvPr>
        </p:nvSpPr>
        <p:spPr>
          <a:xfrm>
            <a:off x="2596198" y="10895330"/>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调查问卷类数据</a:t>
            </a:r>
            <a:endPar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59" name="文本框 58"/>
          <p:cNvSpPr txBox="1"/>
          <p:nvPr/>
        </p:nvSpPr>
        <p:spPr>
          <a:xfrm>
            <a:off x="11900535" y="6633845"/>
            <a:ext cx="1888490" cy="7048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anchorCtr="0" forceAA="0">
            <a:noAutofit/>
          </a:bodyPr>
          <a:lstStyle/>
          <a:p>
            <a:pPr marL="0" marR="0" indent="127000" algn="ctr" defTabSz="821690" rtl="0" fontAlgn="auto" latinLnBrk="0" hangingPunct="0">
              <a:lnSpc>
                <a:spcPct val="100000"/>
              </a:lnSpc>
              <a:spcBef>
                <a:spcPts val="0"/>
              </a:spcBef>
              <a:spcAft>
                <a:spcPts val="0"/>
              </a:spcAft>
              <a:buClrTx/>
              <a:buSzTx/>
              <a:buFontTx/>
              <a:buNone/>
            </a:pPr>
            <a:r>
              <a:rPr kumimoji="0" lang="zh-CN" altLang="en-US" sz="320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rPr>
              <a:t>分析方法</a:t>
            </a:r>
            <a:endParaRPr kumimoji="0" lang="zh-CN" altLang="en-US" sz="320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endParaRPr>
          </a:p>
        </p:txBody>
      </p:sp>
      <p:sp>
        <p:nvSpPr>
          <p:cNvPr id="60" name="文本框 59"/>
          <p:cNvSpPr txBox="1"/>
          <p:nvPr>
            <p:custDataLst>
              <p:tags r:id="rId27"/>
            </p:custDataLst>
          </p:nvPr>
        </p:nvSpPr>
        <p:spPr>
          <a:xfrm>
            <a:off x="4199890" y="6589395"/>
            <a:ext cx="2022475" cy="7315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anchorCtr="0" forceAA="0">
            <a:noAutofit/>
          </a:bodyPr>
          <a:lstStyle/>
          <a:p>
            <a:pPr marL="0" marR="0" indent="127000" algn="ctr" defTabSz="821690" rtl="0" fontAlgn="auto" latinLnBrk="0" hangingPunct="0">
              <a:lnSpc>
                <a:spcPct val="100000"/>
              </a:lnSpc>
              <a:spcBef>
                <a:spcPts val="0"/>
              </a:spcBef>
              <a:spcAft>
                <a:spcPts val="0"/>
              </a:spcAft>
              <a:buClrTx/>
              <a:buSzTx/>
              <a:buFontTx/>
              <a:buNone/>
            </a:pPr>
            <a:r>
              <a:rPr kumimoji="0" lang="zh-CN" altLang="en-US" sz="320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rPr>
              <a:t>各种数据</a:t>
            </a:r>
            <a:endParaRPr kumimoji="0" lang="zh-CN" altLang="en-US" sz="320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endParaRPr>
          </a:p>
        </p:txBody>
      </p:sp>
      <p:sp>
        <p:nvSpPr>
          <p:cNvPr id="61" name="文本框 60"/>
          <p:cNvSpPr txBox="1"/>
          <p:nvPr>
            <p:custDataLst>
              <p:tags r:id="rId28"/>
            </p:custDataLst>
          </p:nvPr>
        </p:nvSpPr>
        <p:spPr>
          <a:xfrm>
            <a:off x="19466560" y="6794500"/>
            <a:ext cx="2022475" cy="5302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anchorCtr="0" forceAA="0">
            <a:noAutofit/>
          </a:bodyPr>
          <a:lstStyle/>
          <a:p>
            <a:pPr marL="0" marR="0" indent="127000" algn="ctr" defTabSz="821690" rtl="0" fontAlgn="auto" latinLnBrk="0" hangingPunct="0">
              <a:lnSpc>
                <a:spcPct val="100000"/>
              </a:lnSpc>
              <a:spcBef>
                <a:spcPts val="0"/>
              </a:spcBef>
              <a:spcAft>
                <a:spcPts val="0"/>
              </a:spcAft>
              <a:buClrTx/>
              <a:buSzTx/>
              <a:buFontTx/>
              <a:buNone/>
            </a:pPr>
            <a:r>
              <a:rPr kumimoji="0" lang="zh-CN" altLang="en-US" sz="320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rPr>
              <a:t>分析工具</a:t>
            </a:r>
            <a:endParaRPr kumimoji="0" lang="zh-CN" altLang="en-US" sz="320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endParaRPr>
          </a:p>
        </p:txBody>
      </p:sp>
      <p:sp>
        <p:nvSpPr>
          <p:cNvPr id="62" name="文本框 61"/>
          <p:cNvSpPr txBox="1"/>
          <p:nvPr>
            <p:custDataLst>
              <p:tags r:id="rId29"/>
            </p:custDataLst>
          </p:nvPr>
        </p:nvSpPr>
        <p:spPr>
          <a:xfrm>
            <a:off x="2142490" y="2453640"/>
            <a:ext cx="2447290" cy="7315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anchorCtr="0" forceAA="0">
            <a:noAutofit/>
          </a:bodyPr>
          <a:lstStyle/>
          <a:p>
            <a:pPr marL="0" marR="0" indent="127000" algn="ctr" defTabSz="821690" rtl="0" fontAlgn="auto" latinLnBrk="0" hangingPunct="0">
              <a:lnSpc>
                <a:spcPct val="100000"/>
              </a:lnSpc>
              <a:spcBef>
                <a:spcPts val="0"/>
              </a:spcBef>
              <a:spcAft>
                <a:spcPts val="0"/>
              </a:spcAft>
              <a:buClrTx/>
              <a:buSzTx/>
              <a:buFontTx/>
              <a:buNone/>
            </a:pPr>
            <a:r>
              <a:rPr kumimoji="0" lang="zh-CN" altLang="en-US" sz="320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rPr>
              <a:t>包含两部分</a:t>
            </a:r>
            <a:endParaRPr kumimoji="0" lang="zh-CN" altLang="en-US" sz="320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endParaRPr>
          </a:p>
        </p:txBody>
      </p:sp>
      <p:sp>
        <p:nvSpPr>
          <p:cNvPr id="64" name="矩形 63"/>
          <p:cNvSpPr/>
          <p:nvPr>
            <p:custDataLst>
              <p:tags r:id="rId30"/>
            </p:custDataLst>
          </p:nvPr>
        </p:nvSpPr>
        <p:spPr>
          <a:xfrm>
            <a:off x="2596198" y="12022773"/>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a:t>
            </a:r>
            <a:endPar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65" name="矩形 64"/>
          <p:cNvSpPr/>
          <p:nvPr>
            <p:custDataLst>
              <p:tags r:id="rId31"/>
            </p:custDataLst>
          </p:nvPr>
        </p:nvSpPr>
        <p:spPr>
          <a:xfrm>
            <a:off x="10433368" y="12083415"/>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a:t>
            </a:r>
            <a:endPar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66" name="矩形 65"/>
          <p:cNvSpPr/>
          <p:nvPr>
            <p:custDataLst>
              <p:tags r:id="rId32"/>
            </p:custDataLst>
          </p:nvPr>
        </p:nvSpPr>
        <p:spPr>
          <a:xfrm>
            <a:off x="17788573" y="12083415"/>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a:t>
            </a:r>
            <a:endPar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Dataease 快速安装与在线文档"/>
          <p:cNvSpPr txBox="1"/>
          <p:nvPr/>
        </p:nvSpPr>
        <p:spPr>
          <a:xfrm>
            <a:off x="3602990"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b="0" dirty="0" err="1">
                <a:latin typeface="Helvetica Neue" panose="02000503000000020004" charset="0"/>
                <a:ea typeface="黑体-简" panose="02000000000000000000" charset="-122"/>
              </a:rPr>
              <a:t>数据可视化</a:t>
            </a:r>
            <a:r>
              <a:rPr lang="zh-CN" b="0" dirty="0">
                <a:latin typeface="Helvetica Neue" panose="02000503000000020004" charset="0"/>
                <a:ea typeface="黑体-简" panose="02000000000000000000" charset="-122"/>
              </a:rPr>
              <a:t>基础</a:t>
            </a:r>
            <a:endParaRPr lang="zh-CN" b="0" dirty="0">
              <a:latin typeface="Helvetica Neue" panose="02000503000000020004" charset="0"/>
              <a:ea typeface="黑体-简" panose="02000000000000000000" charset="-122"/>
            </a:endParaRPr>
          </a:p>
        </p:txBody>
      </p:sp>
      <p:sp>
        <p:nvSpPr>
          <p:cNvPr id="208" name="1"/>
          <p:cNvSpPr/>
          <p:nvPr/>
        </p:nvSpPr>
        <p:spPr>
          <a:xfrm>
            <a:off x="1219835"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1</a:t>
            </a:r>
            <a:endParaRPr sz="8300"/>
          </a:p>
        </p:txBody>
      </p:sp>
      <p:sp>
        <p:nvSpPr>
          <p:cNvPr id="209" name="线条"/>
          <p:cNvSpPr/>
          <p:nvPr/>
        </p:nvSpPr>
        <p:spPr>
          <a:xfrm>
            <a:off x="3593465"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5" name="DataEase 功能架构介绍"/>
          <p:cNvSpPr txBox="1"/>
          <p:nvPr/>
        </p:nvSpPr>
        <p:spPr>
          <a:xfrm>
            <a:off x="3604895"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可视化图表类型</a:t>
            </a:r>
            <a:endParaRPr lang="zh-CN" b="0" dirty="0">
              <a:latin typeface="Helvetica Neue" panose="02000503000000020004" charset="0"/>
              <a:ea typeface="黑体-简" panose="02000000000000000000" charset="-122"/>
            </a:endParaRPr>
          </a:p>
        </p:txBody>
      </p:sp>
      <p:sp>
        <p:nvSpPr>
          <p:cNvPr id="210" name="2"/>
          <p:cNvSpPr/>
          <p:nvPr/>
        </p:nvSpPr>
        <p:spPr>
          <a:xfrm>
            <a:off x="1219835"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2</a:t>
            </a:r>
            <a:endParaRPr sz="8300"/>
          </a:p>
        </p:txBody>
      </p:sp>
      <p:sp>
        <p:nvSpPr>
          <p:cNvPr id="213" name="线条"/>
          <p:cNvSpPr/>
          <p:nvPr/>
        </p:nvSpPr>
        <p:spPr>
          <a:xfrm>
            <a:off x="3604895"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6" name="DataEase 数据分析与仪表板制作实战"/>
          <p:cNvSpPr txBox="1"/>
          <p:nvPr/>
        </p:nvSpPr>
        <p:spPr>
          <a:xfrm>
            <a:off x="3641725"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数据可视化的特点</a:t>
            </a:r>
            <a:endParaRPr lang="zh-CN" b="0" dirty="0">
              <a:latin typeface="Helvetica Neue" panose="02000503000000020004" charset="0"/>
              <a:ea typeface="黑体-简" panose="02000000000000000000" charset="-122"/>
            </a:endParaRPr>
          </a:p>
        </p:txBody>
      </p:sp>
      <p:sp>
        <p:nvSpPr>
          <p:cNvPr id="211" name="3"/>
          <p:cNvSpPr/>
          <p:nvPr/>
        </p:nvSpPr>
        <p:spPr>
          <a:xfrm>
            <a:off x="1257300"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3</a:t>
            </a:r>
            <a:endParaRPr sz="8300"/>
          </a:p>
        </p:txBody>
      </p:sp>
      <p:sp>
        <p:nvSpPr>
          <p:cNvPr id="214" name="线条"/>
          <p:cNvSpPr/>
          <p:nvPr/>
        </p:nvSpPr>
        <p:spPr>
          <a:xfrm>
            <a:off x="3641725"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7" name="DataEase 数据分析与仪表板制作实战"/>
          <p:cNvSpPr txBox="1"/>
          <p:nvPr/>
        </p:nvSpPr>
        <p:spPr>
          <a:xfrm>
            <a:off x="3641725"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数据可视化的挑战</a:t>
            </a:r>
            <a:endParaRPr lang="zh-CN" b="0" dirty="0">
              <a:latin typeface="Helvetica Neue" panose="02000503000000020004" charset="0"/>
              <a:ea typeface="黑体-简" panose="02000000000000000000" charset="-122"/>
            </a:endParaRPr>
          </a:p>
        </p:txBody>
      </p:sp>
      <p:sp>
        <p:nvSpPr>
          <p:cNvPr id="212" name="4"/>
          <p:cNvSpPr/>
          <p:nvPr/>
        </p:nvSpPr>
        <p:spPr>
          <a:xfrm>
            <a:off x="1257300"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latin typeface="Trebuchet MS Bold" panose="020B0703020202090204" charset="0"/>
                <a:cs typeface="Trebuchet MS Bold" panose="020B0703020202090204" charset="0"/>
              </a:rPr>
              <a:t>4</a:t>
            </a:r>
            <a:endParaRPr sz="8300">
              <a:latin typeface="Trebuchet MS Bold" panose="020B0703020202090204" charset="0"/>
              <a:cs typeface="Trebuchet MS Bold" panose="020B0703020202090204" charset="0"/>
            </a:endParaRPr>
          </a:p>
        </p:txBody>
      </p:sp>
      <p:sp>
        <p:nvSpPr>
          <p:cNvPr id="215" name="线条"/>
          <p:cNvSpPr/>
          <p:nvPr/>
        </p:nvSpPr>
        <p:spPr>
          <a:xfrm>
            <a:off x="3641725"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7" name="Dataease 快速安装与在线文档"/>
          <p:cNvSpPr txBox="1"/>
          <p:nvPr>
            <p:custDataLst>
              <p:tags r:id="rId1"/>
            </p:custDataLst>
          </p:nvPr>
        </p:nvSpPr>
        <p:spPr>
          <a:xfrm>
            <a:off x="14580235"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数据分析</a:t>
            </a:r>
            <a:endParaRPr lang="zh-CN" b="0" dirty="0">
              <a:latin typeface="Helvetica Neue" panose="02000503000000020004" charset="0"/>
              <a:ea typeface="黑体-简" panose="02000000000000000000" charset="-122"/>
            </a:endParaRPr>
          </a:p>
        </p:txBody>
      </p:sp>
      <p:sp>
        <p:nvSpPr>
          <p:cNvPr id="8" name="1"/>
          <p:cNvSpPr/>
          <p:nvPr>
            <p:custDataLst>
              <p:tags r:id="rId2"/>
            </p:custDataLst>
          </p:nvPr>
        </p:nvSpPr>
        <p:spPr>
          <a:xfrm>
            <a:off x="12197080"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300">
                <a:latin typeface="Trebuchet MS Bold" panose="020B0703020202090204" charset="0"/>
                <a:cs typeface="Trebuchet MS Bold" panose="020B0703020202090204" charset="0"/>
              </a:rPr>
              <a:t>5</a:t>
            </a:r>
            <a:endParaRPr lang="en-US" sz="8300">
              <a:latin typeface="Trebuchet MS Bold" panose="020B0703020202090204" charset="0"/>
              <a:cs typeface="Trebuchet MS Bold" panose="020B0703020202090204" charset="0"/>
            </a:endParaRPr>
          </a:p>
        </p:txBody>
      </p:sp>
      <p:sp>
        <p:nvSpPr>
          <p:cNvPr id="9" name="线条"/>
          <p:cNvSpPr/>
          <p:nvPr>
            <p:custDataLst>
              <p:tags r:id="rId3"/>
            </p:custDataLst>
          </p:nvPr>
        </p:nvSpPr>
        <p:spPr>
          <a:xfrm>
            <a:off x="14570710"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1" name="DataEase 功能架构介绍"/>
          <p:cNvSpPr txBox="1"/>
          <p:nvPr>
            <p:custDataLst>
              <p:tags r:id="rId4"/>
            </p:custDataLst>
          </p:nvPr>
        </p:nvSpPr>
        <p:spPr>
          <a:xfrm>
            <a:off x="14582140"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数据可视化工具介绍</a:t>
            </a:r>
            <a:endParaRPr lang="zh-CN" b="0" dirty="0">
              <a:latin typeface="Helvetica Neue" panose="02000503000000020004" charset="0"/>
              <a:ea typeface="黑体-简" panose="02000000000000000000" charset="-122"/>
            </a:endParaRPr>
          </a:p>
        </p:txBody>
      </p:sp>
      <p:sp>
        <p:nvSpPr>
          <p:cNvPr id="12" name="2"/>
          <p:cNvSpPr/>
          <p:nvPr>
            <p:custDataLst>
              <p:tags r:id="rId5"/>
            </p:custDataLst>
          </p:nvPr>
        </p:nvSpPr>
        <p:spPr>
          <a:xfrm>
            <a:off x="12197080"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300">
                <a:latin typeface="Trebuchet MS Bold" panose="020B0703020202090204" charset="0"/>
                <a:cs typeface="Trebuchet MS Bold" panose="020B0703020202090204" charset="0"/>
              </a:rPr>
              <a:t>6</a:t>
            </a:r>
            <a:endParaRPr lang="en-US" sz="8300">
              <a:latin typeface="Trebuchet MS Bold" panose="020B0703020202090204" charset="0"/>
              <a:cs typeface="Trebuchet MS Bold" panose="020B0703020202090204" charset="0"/>
            </a:endParaRPr>
          </a:p>
        </p:txBody>
      </p:sp>
      <p:sp>
        <p:nvSpPr>
          <p:cNvPr id="13" name="线条"/>
          <p:cNvSpPr/>
          <p:nvPr>
            <p:custDataLst>
              <p:tags r:id="rId6"/>
            </p:custDataLst>
          </p:nvPr>
        </p:nvSpPr>
        <p:spPr>
          <a:xfrm>
            <a:off x="14582140"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5" name="DataEase 数据分析与仪表板制作实战"/>
          <p:cNvSpPr txBox="1"/>
          <p:nvPr>
            <p:custDataLst>
              <p:tags r:id="rId7"/>
            </p:custDataLst>
          </p:nvPr>
        </p:nvSpPr>
        <p:spPr>
          <a:xfrm>
            <a:off x="14618970"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数据可视化分析过程</a:t>
            </a:r>
            <a:endParaRPr lang="zh-CN" b="0" dirty="0">
              <a:latin typeface="Helvetica Neue" panose="02000503000000020004" charset="0"/>
              <a:ea typeface="黑体-简" panose="02000000000000000000" charset="-122"/>
            </a:endParaRPr>
          </a:p>
        </p:txBody>
      </p:sp>
      <p:sp>
        <p:nvSpPr>
          <p:cNvPr id="16" name="3"/>
          <p:cNvSpPr/>
          <p:nvPr>
            <p:custDataLst>
              <p:tags r:id="rId8"/>
            </p:custDataLst>
          </p:nvPr>
        </p:nvSpPr>
        <p:spPr>
          <a:xfrm>
            <a:off x="12234545"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300">
                <a:latin typeface="Trebuchet MS Bold" panose="020B0703020202090204" charset="0"/>
                <a:cs typeface="Trebuchet MS Bold" panose="020B0703020202090204" charset="0"/>
              </a:rPr>
              <a:t>7</a:t>
            </a:r>
            <a:endParaRPr lang="en-US" sz="8300">
              <a:latin typeface="Trebuchet MS Bold" panose="020B0703020202090204" charset="0"/>
              <a:cs typeface="Trebuchet MS Bold" panose="020B0703020202090204" charset="0"/>
            </a:endParaRPr>
          </a:p>
        </p:txBody>
      </p:sp>
      <p:sp>
        <p:nvSpPr>
          <p:cNvPr id="17" name="线条"/>
          <p:cNvSpPr/>
          <p:nvPr>
            <p:custDataLst>
              <p:tags r:id="rId9"/>
            </p:custDataLst>
          </p:nvPr>
        </p:nvSpPr>
        <p:spPr>
          <a:xfrm>
            <a:off x="14618970"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9" name="DataEase 数据分析与仪表板制作实战"/>
          <p:cNvSpPr txBox="1"/>
          <p:nvPr>
            <p:custDataLst>
              <p:tags r:id="rId10"/>
            </p:custDataLst>
          </p:nvPr>
        </p:nvSpPr>
        <p:spPr>
          <a:xfrm>
            <a:off x="14618970"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dirty="0">
                <a:latin typeface="Helvetica Neue" panose="02000503000000020004" charset="0"/>
                <a:ea typeface="黑体-简" panose="02000000000000000000" charset="-122"/>
              </a:rPr>
              <a:t>实验一</a:t>
            </a:r>
            <a:endParaRPr lang="zh-CN" dirty="0">
              <a:latin typeface="Helvetica Neue" panose="02000503000000020004" charset="0"/>
              <a:ea typeface="黑体-简" panose="02000000000000000000" charset="-122"/>
            </a:endParaRPr>
          </a:p>
        </p:txBody>
      </p:sp>
      <p:sp>
        <p:nvSpPr>
          <p:cNvPr id="20" name="4"/>
          <p:cNvSpPr/>
          <p:nvPr>
            <p:custDataLst>
              <p:tags r:id="rId11"/>
            </p:custDataLst>
          </p:nvPr>
        </p:nvSpPr>
        <p:spPr>
          <a:xfrm>
            <a:off x="12234545" y="10368280"/>
            <a:ext cx="1856740" cy="1880235"/>
          </a:xfrm>
          <a:prstGeom prst="diamond">
            <a:avLst/>
          </a:prstGeom>
          <a:solidFill>
            <a:srgbClr val="0A7BE0"/>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300">
                <a:latin typeface="Trebuchet MS Bold" panose="020B0703020202090204" charset="0"/>
                <a:cs typeface="Trebuchet MS Bold" panose="020B0703020202090204" charset="0"/>
              </a:rPr>
              <a:t>8</a:t>
            </a:r>
            <a:endParaRPr lang="en-US" sz="8300">
              <a:latin typeface="Trebuchet MS Bold" panose="020B0703020202090204" charset="0"/>
              <a:cs typeface="Trebuchet MS Bold" panose="020B0703020202090204" charset="0"/>
            </a:endParaRPr>
          </a:p>
        </p:txBody>
      </p:sp>
      <p:sp>
        <p:nvSpPr>
          <p:cNvPr id="21" name="线条"/>
          <p:cNvSpPr/>
          <p:nvPr>
            <p:custDataLst>
              <p:tags r:id="rId12"/>
            </p:custDataLst>
          </p:nvPr>
        </p:nvSpPr>
        <p:spPr>
          <a:xfrm>
            <a:off x="14618970"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139758" y="5369243"/>
            <a:ext cx="18104485" cy="19615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a:lnSpc>
                <a:spcPct val="180000"/>
              </a:lnSpc>
              <a:buFont typeface="+mj-lt"/>
            </a:pPr>
            <a:r>
              <a:rPr kumimoji="0" lang="zh-CN" altLang="en-US" sz="4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cs typeface="+mn-lt"/>
                <a:sym typeface="Helvetica Neue" panose="02000503000000020004"/>
              </a:rPr>
              <a:t>实验一：基于 DataEase 完成 2021 年全国GDP数据仪表板的制作</a:t>
            </a:r>
            <a:endParaRPr kumimoji="0" lang="zh-CN" altLang="en-US" sz="4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cs typeface="+mn-lt"/>
              <a:sym typeface="Helvetica Neue" panose="02000503000000020004"/>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实验一</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288030" y="1041400"/>
            <a:ext cx="19019520" cy="104235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l">
              <a:lnSpc>
                <a:spcPct val="150000"/>
              </a:lnSpc>
            </a:pPr>
            <a:endParaRPr kumimoji="0" lang="zh-CN" altLang="en-US" sz="5400" b="0" i="0" u="none" strike="noStrike" cap="none" spc="0" normalizeH="0" baseline="0" dirty="0">
              <a:ln>
                <a:noFill/>
              </a:ln>
              <a:solidFill>
                <a:schemeClr val="tx1">
                  <a:lumMod val="65000"/>
                  <a:lumOff val="35000"/>
                </a:schemeClr>
              </a:solidFill>
              <a:effectLst/>
              <a:uFillTx/>
              <a:latin typeface="PingFang SC" panose="020B0400000000000000" pitchFamily="34" charset="-122"/>
              <a:ea typeface="PingFang SC" panose="020B0400000000000000" pitchFamily="34" charset="-122"/>
              <a:sym typeface="Helvetica Neue" panose="02000503000000020004"/>
            </a:endParaRPr>
          </a:p>
        </p:txBody>
      </p:sp>
      <p:sp>
        <p:nvSpPr>
          <p:cNvPr id="4" name="文本框 3"/>
          <p:cNvSpPr txBox="1"/>
          <p:nvPr>
            <p:custDataLst>
              <p:tags r:id="rId2"/>
            </p:custDataLst>
          </p:nvPr>
        </p:nvSpPr>
        <p:spPr>
          <a:xfrm>
            <a:off x="3525520" y="1812925"/>
            <a:ext cx="18782030" cy="89471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80000"/>
              </a:lnSpc>
              <a:buFont typeface="+mj-lt"/>
              <a:buAutoNum type="arabicPeriod"/>
            </a:pPr>
            <a:r>
              <a:rPr lang="zh-CN" altLang="en-US" sz="4800" dirty="0">
                <a:solidFill>
                  <a:schemeClr val="tx1">
                    <a:lumMod val="65000"/>
                    <a:lumOff val="35000"/>
                  </a:schemeClr>
                </a:solidFill>
                <a:latin typeface="Helvetica Neue" panose="02000503000000020004" charset="0"/>
                <a:ea typeface="黑体-简" panose="02000000000000000000" charset="-122"/>
              </a:rPr>
              <a:t>实验目的</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了解数据可视化分析过程</a:t>
            </a:r>
            <a:r>
              <a:rPr lang="zh-CN" sz="4400" b="0" dirty="0">
                <a:solidFill>
                  <a:schemeClr val="tx1">
                    <a:lumMod val="65000"/>
                    <a:lumOff val="35000"/>
                  </a:schemeClr>
                </a:solidFill>
                <a:latin typeface="Helvetica Neue" panose="02000503000000020004" charset="0"/>
                <a:ea typeface="黑体-简" panose="02000000000000000000" charset="-122"/>
                <a:sym typeface="+mn-ea"/>
              </a:rPr>
              <a:t>。</a:t>
            </a:r>
            <a:endParaRPr lang="zh-CN" sz="4400" b="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了解</a:t>
            </a:r>
            <a:r>
              <a:rPr lang="en-US" altLang="zh-CN"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DataEase </a:t>
            </a: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数据可视化工具的使用</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a:t>
            </a:r>
            <a:endParaRPr lang="zh-CN" altLang="en-US" sz="4400" b="0" dirty="0">
              <a:solidFill>
                <a:schemeClr val="tx1">
                  <a:lumMod val="65000"/>
                  <a:lumOff val="35000"/>
                </a:schemeClr>
              </a:solidFill>
              <a:latin typeface="Helvetica Neue" panose="02000503000000020004" charset="0"/>
              <a:ea typeface="黑体-简" panose="02000000000000000000" charset="-122"/>
            </a:endParaRPr>
          </a:p>
          <a:p>
            <a:pPr marL="914400" indent="-914400" algn="l">
              <a:lnSpc>
                <a:spcPct val="180000"/>
              </a:lnSpc>
              <a:buFont typeface="+mj-lt"/>
              <a:buAutoNum type="arabicPeriod"/>
            </a:pPr>
            <a:r>
              <a:rPr lang="zh-CN" altLang="en-US" sz="4800" dirty="0">
                <a:solidFill>
                  <a:schemeClr val="tx1">
                    <a:lumMod val="65000"/>
                    <a:lumOff val="35000"/>
                  </a:schemeClr>
                </a:solidFill>
                <a:latin typeface="Helvetica Neue" panose="02000503000000020004" charset="0"/>
                <a:ea typeface="黑体-简" panose="02000000000000000000" charset="-122"/>
                <a:sym typeface="+mn-ea"/>
              </a:rPr>
              <a:t>实验前提</a:t>
            </a:r>
            <a:endParaRPr lang="zh-CN" altLang="en-US" sz="4800" dirty="0">
              <a:solidFill>
                <a:schemeClr val="tx1">
                  <a:lumMod val="65000"/>
                  <a:lumOff val="35000"/>
                </a:schemeClr>
              </a:solidFill>
              <a:latin typeface="Helvetica Neue" panose="02000503000000020004" charset="0"/>
              <a:ea typeface="黑体-简" panose="02000000000000000000" charset="-122"/>
              <a:sym typeface="+mn-ea"/>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了解数据可视化的理论基础。</a:t>
            </a:r>
            <a:endParaRPr lang="zh-CN" altLang="en-US" sz="4400" b="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了解市面上的一些数据可视化工具</a:t>
            </a:r>
            <a:r>
              <a:rPr lang="zh-CN" altLang="en-US" sz="4800" b="0" dirty="0">
                <a:solidFill>
                  <a:schemeClr val="tx1">
                    <a:lumMod val="65000"/>
                    <a:lumOff val="35000"/>
                  </a:schemeClr>
                </a:solidFill>
                <a:latin typeface="Helvetica Neue" panose="02000503000000020004" charset="0"/>
                <a:ea typeface="黑体-简" panose="02000000000000000000" charset="-122"/>
                <a:sym typeface="+mn-ea"/>
              </a:rPr>
              <a:t>。</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914400" indent="-914400" algn="l">
              <a:lnSpc>
                <a:spcPct val="180000"/>
              </a:lnSpc>
              <a:buFont typeface="+mj-lt"/>
              <a:buAutoNum type="arabicPeriod"/>
            </a:pPr>
            <a:r>
              <a:rPr lang="zh-CN" altLang="en-US" sz="4800" dirty="0">
                <a:solidFill>
                  <a:schemeClr val="tx1">
                    <a:lumMod val="65000"/>
                    <a:lumOff val="35000"/>
                  </a:schemeClr>
                </a:solidFill>
                <a:latin typeface="Helvetica Neue" panose="02000503000000020004" charset="0"/>
                <a:ea typeface="黑体-简" panose="02000000000000000000" charset="-122"/>
              </a:rPr>
              <a:t>实验内容</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457200" lvl="1" indent="0" algn="l">
              <a:lnSpc>
                <a:spcPct val="180000"/>
              </a:lnSpc>
              <a:buFont typeface="+mj-lt"/>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基于 </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DataEase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完成</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 2021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年全国</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GDP</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数据仪表板的制作</a:t>
            </a:r>
            <a:r>
              <a:rPr lang="zh-CN" altLang="en-US" sz="4400" b="0" dirty="0">
                <a:solidFill>
                  <a:schemeClr val="tx1">
                    <a:lumMod val="65000"/>
                    <a:lumOff val="35000"/>
                  </a:schemeClr>
                </a:solidFill>
                <a:latin typeface="Helvetica Neue" panose="02000503000000020004" charset="0"/>
                <a:ea typeface="黑体-简" panose="02000000000000000000" charset="-122"/>
              </a:rPr>
              <a:t>。</a:t>
            </a:r>
            <a:endParaRPr lang="zh-CN" altLang="en-US" sz="4400" b="0" dirty="0">
              <a:solidFill>
                <a:schemeClr val="tx1">
                  <a:lumMod val="65000"/>
                  <a:lumOff val="35000"/>
                </a:schemeClr>
              </a:solidFill>
              <a:latin typeface="Helvetica Neue" panose="02000503000000020004" charset="0"/>
              <a:ea typeface="黑体-简" panose="02000000000000000000" charset="-122"/>
            </a:endParaRPr>
          </a:p>
        </p:txBody>
      </p:sp>
      <p:sp>
        <p:nvSpPr>
          <p:cNvPr id="2" name="矩形"/>
          <p:cNvSpPr/>
          <p:nvPr>
            <p:custDataLst>
              <p:tags r:id="rId3"/>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4"/>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实验一</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p:nvPr>
            <p:custDataLst>
              <p:tags r:id="rId1"/>
            </p:custDataLst>
          </p:nvPr>
        </p:nvSpPr>
        <p:spPr>
          <a:xfrm>
            <a:off x="-20955" y="-8255"/>
            <a:ext cx="4475480"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8" name="数据可视化对企业的价值"/>
          <p:cNvSpPr txBox="1"/>
          <p:nvPr>
            <p:custDataLst>
              <p:tags r:id="rId2"/>
            </p:custDataLst>
          </p:nvPr>
        </p:nvSpPr>
        <p:spPr>
          <a:xfrm>
            <a:off x="17145" y="255905"/>
            <a:ext cx="4804410"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数据可视化概念</a:t>
            </a:r>
            <a:endParaRPr lang="zh-CN" altLang="en-US" sz="5000" dirty="0">
              <a:solidFill>
                <a:srgbClr val="0C7BE0"/>
              </a:solidFill>
              <a:latin typeface="Helvetica Neue" panose="02000503000000020004" charset="0"/>
              <a:ea typeface="黑体-简" panose="02000000000000000000" charset="-122"/>
            </a:endParaRPr>
          </a:p>
        </p:txBody>
      </p:sp>
      <p:sp>
        <p:nvSpPr>
          <p:cNvPr id="4" name="椭圆 3"/>
          <p:cNvSpPr/>
          <p:nvPr>
            <p:custDataLst>
              <p:tags r:id="rId3"/>
            </p:custDataLst>
          </p:nvPr>
        </p:nvSpPr>
        <p:spPr>
          <a:xfrm>
            <a:off x="3836035" y="1998980"/>
            <a:ext cx="3336925" cy="30568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 name="椭圆 4"/>
          <p:cNvSpPr/>
          <p:nvPr>
            <p:custDataLst>
              <p:tags r:id="rId4"/>
            </p:custDataLst>
          </p:nvPr>
        </p:nvSpPr>
        <p:spPr>
          <a:xfrm>
            <a:off x="5817870" y="5455920"/>
            <a:ext cx="3336925" cy="30568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6" name="椭圆 5"/>
          <p:cNvSpPr/>
          <p:nvPr>
            <p:custDataLst>
              <p:tags r:id="rId5"/>
            </p:custDataLst>
          </p:nvPr>
        </p:nvSpPr>
        <p:spPr>
          <a:xfrm>
            <a:off x="3836035" y="8912860"/>
            <a:ext cx="3336925" cy="30568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1" name="文本框 10"/>
          <p:cNvSpPr txBox="1"/>
          <p:nvPr>
            <p:custDataLst>
              <p:tags r:id="rId6"/>
            </p:custDataLst>
          </p:nvPr>
        </p:nvSpPr>
        <p:spPr>
          <a:xfrm>
            <a:off x="7561580" y="3561080"/>
            <a:ext cx="11699240" cy="2011045"/>
          </a:xfrm>
          <a:prstGeom prst="rect">
            <a:avLst/>
          </a:prstGeom>
          <a:noFill/>
        </p:spPr>
        <p:txBody>
          <a:bodyPr wrap="square" rtlCol="0" anchor="t">
            <a:spAutoFit/>
          </a:bodyPr>
          <a:lstStyle/>
          <a:p>
            <a:pPr algn="l">
              <a:lnSpc>
                <a:spcPct val="130000"/>
              </a:lnSpc>
              <a:spcBef>
                <a:spcPts val="0"/>
              </a:spcBef>
              <a:spcAft>
                <a:spcPts val="0"/>
              </a:spcAft>
            </a:pPr>
            <a:r>
              <a:rPr lang="zh-CN" altLang="en-US" sz="3200" b="0">
                <a:solidFill>
                  <a:schemeClr val="tx1">
                    <a:lumMod val="65000"/>
                    <a:lumOff val="35000"/>
                  </a:schemeClr>
                </a:solidFill>
                <a:latin typeface="Helvetica Neue" panose="02000503000000020004" charset="0"/>
                <a:ea typeface="黑体-简" panose="02000000000000000000" charset="-122"/>
                <a:sym typeface="Helvetica Neue" panose="02000503000000020004"/>
              </a:rPr>
              <a:t>数据可视化是指将数据转换为图形或图表等形式，以便于人们更直观、更容易地理解和分析数据。</a:t>
            </a: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algn="l">
              <a:lnSpc>
                <a:spcPct val="130000"/>
              </a:lnSpc>
              <a:spcBef>
                <a:spcPts val="0"/>
              </a:spcBef>
              <a:spcAft>
                <a:spcPts val="0"/>
              </a:spcAft>
            </a:pP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12" name="文本框 11"/>
          <p:cNvSpPr txBox="1"/>
          <p:nvPr>
            <p:custDataLst>
              <p:tags r:id="rId7"/>
            </p:custDataLst>
          </p:nvPr>
        </p:nvSpPr>
        <p:spPr>
          <a:xfrm>
            <a:off x="9491980" y="7032625"/>
            <a:ext cx="10587355" cy="1370965"/>
          </a:xfrm>
          <a:prstGeom prst="rect">
            <a:avLst/>
          </a:prstGeom>
          <a:noFill/>
        </p:spPr>
        <p:txBody>
          <a:bodyPr wrap="square" rtlCol="0" anchor="t">
            <a:spAutoFit/>
          </a:bodyPr>
          <a:lstStyle/>
          <a:p>
            <a:pPr marL="0" marR="0" algn="l" defTabSz="821690" rtl="0" fontAlgn="auto" latinLnBrk="0" hangingPunct="0">
              <a:lnSpc>
                <a:spcPct val="130000"/>
              </a:lnSpc>
              <a:spcBef>
                <a:spcPts val="0"/>
              </a:spcBef>
              <a:spcAft>
                <a:spcPts val="0"/>
              </a:spcAft>
              <a:buClrTx/>
              <a:buSzTx/>
              <a:buFontTx/>
              <a:buNone/>
            </a:pPr>
            <a:r>
              <a:rPr lang="zh-CN" altLang="en-US" sz="3200" b="0">
                <a:solidFill>
                  <a:schemeClr val="tx1">
                    <a:lumMod val="65000"/>
                    <a:lumOff val="35000"/>
                  </a:schemeClr>
                </a:solidFill>
                <a:latin typeface="Helvetica Neue" panose="02000503000000020004" charset="0"/>
                <a:ea typeface="黑体-简" panose="02000000000000000000" charset="-122"/>
                <a:sym typeface="Helvetica Neue" panose="02000503000000020004"/>
              </a:rPr>
              <a:t>数据可视化可以帮助人们发现数据中的模式、趋势和异常值，从而做出更好的决策。</a:t>
            </a:r>
            <a:endParaRPr lang="zh-CN" altLang="en-US" sz="3200" b="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p:txBody>
      </p:sp>
      <p:sp>
        <p:nvSpPr>
          <p:cNvPr id="13" name="文本框 12"/>
          <p:cNvSpPr txBox="1"/>
          <p:nvPr>
            <p:custDataLst>
              <p:tags r:id="rId8"/>
            </p:custDataLst>
          </p:nvPr>
        </p:nvSpPr>
        <p:spPr>
          <a:xfrm>
            <a:off x="7561580" y="10407650"/>
            <a:ext cx="11699240" cy="730885"/>
          </a:xfrm>
          <a:prstGeom prst="rect">
            <a:avLst/>
          </a:prstGeom>
          <a:noFill/>
        </p:spPr>
        <p:txBody>
          <a:bodyPr wrap="square" rtlCol="0" anchor="t">
            <a:spAutoFit/>
          </a:bodyPr>
          <a:lstStyle/>
          <a:p>
            <a:pPr algn="l">
              <a:lnSpc>
                <a:spcPct val="130000"/>
              </a:lnSpc>
              <a:spcBef>
                <a:spcPts val="0"/>
              </a:spcBef>
              <a:spcAft>
                <a:spcPts val="0"/>
              </a:spcAft>
            </a:pPr>
            <a:r>
              <a:rPr lang="zh-CN" altLang="en-US" sz="3200" b="0">
                <a:solidFill>
                  <a:schemeClr val="tx1">
                    <a:lumMod val="65000"/>
                    <a:lumOff val="35000"/>
                  </a:schemeClr>
                </a:solidFill>
                <a:latin typeface="Helvetica Neue" panose="02000503000000020004" charset="0"/>
                <a:ea typeface="黑体-简" panose="02000000000000000000" charset="-122"/>
              </a:rPr>
              <a:t>在各个领域都有广泛的应用，包括商业、科学、教育、政府等。</a:t>
            </a:r>
            <a:endParaRPr lang="zh-CN" altLang="en-US" sz="3200" b="0">
              <a:solidFill>
                <a:schemeClr val="tx1">
                  <a:lumMod val="65000"/>
                  <a:lumOff val="35000"/>
                </a:schemeClr>
              </a:solidFill>
              <a:latin typeface="Helvetica Neue" panose="02000503000000020004" charset="0"/>
              <a:ea typeface="黑体-简" panose="02000000000000000000" charset="-122"/>
            </a:endParaRPr>
          </a:p>
        </p:txBody>
      </p:sp>
      <p:sp>
        <p:nvSpPr>
          <p:cNvPr id="14" name="文本框 13"/>
          <p:cNvSpPr txBox="1"/>
          <p:nvPr>
            <p:custDataLst>
              <p:tags r:id="rId9"/>
            </p:custDataLst>
          </p:nvPr>
        </p:nvSpPr>
        <p:spPr>
          <a:xfrm>
            <a:off x="7561580" y="2498725"/>
            <a:ext cx="4630420" cy="768350"/>
          </a:xfrm>
          <a:prstGeom prst="rect">
            <a:avLst/>
          </a:prstGeom>
          <a:noFill/>
        </p:spPr>
        <p:txBody>
          <a:bodyPr wrap="square" rtlCol="0">
            <a:spAutoFit/>
          </a:bodyPr>
          <a:lstStyle/>
          <a:p>
            <a:pPr algn="l" defTabSz="914400"/>
            <a:r>
              <a:rPr lang="zh-CN" altLang="en-US" sz="4400" dirty="0">
                <a:solidFill>
                  <a:srgbClr val="0C7BE0"/>
                </a:solidFill>
                <a:latin typeface="Helvetica Neue" panose="02000503000000020004" charset="0"/>
                <a:ea typeface="黑体-简" panose="02000000000000000000" charset="-122"/>
              </a:rPr>
              <a:t>数据可视化概念</a:t>
            </a:r>
            <a:endParaRPr lang="zh-CN" altLang="en-US" sz="4400" dirty="0">
              <a:solidFill>
                <a:srgbClr val="0C7BE0"/>
              </a:solidFill>
              <a:latin typeface="Helvetica Neue" panose="02000503000000020004" charset="0"/>
              <a:ea typeface="黑体-简" panose="02000000000000000000" charset="-122"/>
            </a:endParaRPr>
          </a:p>
        </p:txBody>
      </p:sp>
      <p:sp>
        <p:nvSpPr>
          <p:cNvPr id="15" name="文本框 14"/>
          <p:cNvSpPr txBox="1"/>
          <p:nvPr>
            <p:custDataLst>
              <p:tags r:id="rId10"/>
            </p:custDataLst>
          </p:nvPr>
        </p:nvSpPr>
        <p:spPr>
          <a:xfrm>
            <a:off x="9491980" y="5993765"/>
            <a:ext cx="4475480" cy="768350"/>
          </a:xfrm>
          <a:prstGeom prst="rect">
            <a:avLst/>
          </a:prstGeom>
          <a:noFill/>
        </p:spPr>
        <p:txBody>
          <a:bodyPr wrap="square" rtlCol="0">
            <a:spAutoFit/>
          </a:bodyPr>
          <a:lstStyle/>
          <a:p>
            <a:pPr algn="l" defTabSz="914400"/>
            <a:r>
              <a:rPr lang="zh-CN" altLang="en-US" sz="4400" dirty="0">
                <a:solidFill>
                  <a:srgbClr val="0C7BE0"/>
                </a:solidFill>
                <a:latin typeface="Helvetica Neue" panose="02000503000000020004" charset="0"/>
                <a:ea typeface="黑体-简" panose="02000000000000000000" charset="-122"/>
              </a:rPr>
              <a:t>数据可视化宗旨</a:t>
            </a:r>
            <a:endParaRPr lang="zh-CN" altLang="en-US" sz="4400" dirty="0">
              <a:solidFill>
                <a:srgbClr val="0C7BE0"/>
              </a:solidFill>
              <a:latin typeface="Helvetica Neue" panose="02000503000000020004" charset="0"/>
              <a:ea typeface="黑体-简" panose="02000000000000000000" charset="-122"/>
            </a:endParaRPr>
          </a:p>
        </p:txBody>
      </p:sp>
      <p:sp>
        <p:nvSpPr>
          <p:cNvPr id="16" name="文本框 15"/>
          <p:cNvSpPr txBox="1"/>
          <p:nvPr>
            <p:custDataLst>
              <p:tags r:id="rId11"/>
            </p:custDataLst>
          </p:nvPr>
        </p:nvSpPr>
        <p:spPr>
          <a:xfrm>
            <a:off x="7802880" y="9411335"/>
            <a:ext cx="4475480" cy="768350"/>
          </a:xfrm>
          <a:prstGeom prst="rect">
            <a:avLst/>
          </a:prstGeom>
          <a:noFill/>
        </p:spPr>
        <p:txBody>
          <a:bodyPr wrap="square" rtlCol="0">
            <a:spAutoFit/>
          </a:bodyPr>
          <a:lstStyle/>
          <a:p>
            <a:pPr algn="l"/>
            <a:r>
              <a:rPr lang="zh-CN" altLang="en-US" sz="4400" dirty="0">
                <a:solidFill>
                  <a:srgbClr val="0C7BE0"/>
                </a:solidFill>
                <a:latin typeface="Helvetica Neue" panose="02000503000000020004" charset="0"/>
                <a:ea typeface="黑体-简" panose="02000000000000000000" charset="-122"/>
              </a:rPr>
              <a:t>数据可视化应用</a:t>
            </a:r>
            <a:endParaRPr lang="zh-CN" altLang="en-US" sz="4400" dirty="0">
              <a:solidFill>
                <a:srgbClr val="0C7BE0"/>
              </a:solidFill>
              <a:latin typeface="Helvetica Neue" panose="02000503000000020004" charset="0"/>
              <a:ea typeface="黑体-简" panose="02000000000000000000" charset="-122"/>
            </a:endParaRPr>
          </a:p>
        </p:txBody>
      </p:sp>
      <p:pic>
        <p:nvPicPr>
          <p:cNvPr id="19" name="图片 18" descr="343435383135323b333636313332323bcec4b5b5"/>
          <p:cNvPicPr>
            <a:picLocks noChangeAspect="1"/>
          </p:cNvPicPr>
          <p:nvPr>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4890135" y="2893060"/>
            <a:ext cx="1386840" cy="1270635"/>
          </a:xfrm>
          <a:prstGeom prst="rect">
            <a:avLst/>
          </a:prstGeom>
        </p:spPr>
      </p:pic>
      <p:pic>
        <p:nvPicPr>
          <p:cNvPr id="20" name="图片 19" descr="343435383135323b333733333032353bcec4b5b5"/>
          <p:cNvPicPr>
            <a:picLocks noChangeAspect="1"/>
          </p:cNvPicPr>
          <p:nvPr>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6791960" y="6348095"/>
            <a:ext cx="1386840" cy="1270635"/>
          </a:xfrm>
          <a:prstGeom prst="rect">
            <a:avLst/>
          </a:prstGeom>
        </p:spPr>
      </p:pic>
      <p:pic>
        <p:nvPicPr>
          <p:cNvPr id="21" name="图片 20" descr="31393935333132383b31393939333839383bd7dcbde1bbe3b1a8"/>
          <p:cNvPicPr>
            <a:picLocks noChangeAspect="1"/>
          </p:cNvPicPr>
          <p:nvPr>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a:off x="4810125" y="9806940"/>
            <a:ext cx="1386840" cy="1270635"/>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525520" y="2418398"/>
            <a:ext cx="18782030" cy="87528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70000"/>
              </a:lnSpc>
              <a:buFont typeface="+mj-lt"/>
              <a:buAutoNum type="arabicPeriod" startAt="4"/>
            </a:pPr>
            <a:r>
              <a:rPr lang="zh-CN" altLang="en-US" sz="4800" dirty="0">
                <a:solidFill>
                  <a:schemeClr val="tx1">
                    <a:lumMod val="65000"/>
                    <a:lumOff val="35000"/>
                  </a:schemeClr>
                </a:solidFill>
                <a:latin typeface="Helvetica Neue" panose="02000503000000020004" charset="0"/>
                <a:ea typeface="黑体-简" panose="02000000000000000000" charset="-122"/>
              </a:rPr>
              <a:t>实验环境</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70000"/>
              </a:lnSpc>
              <a:buFont typeface="+mj-ea"/>
              <a:buAutoNum type="circleNumDbPlain"/>
            </a:pPr>
            <a:r>
              <a:rPr lang="zh-CN" sz="4400" b="0" dirty="0">
                <a:solidFill>
                  <a:schemeClr val="tx1">
                    <a:lumMod val="65000"/>
                    <a:lumOff val="35000"/>
                  </a:schemeClr>
                </a:solidFill>
                <a:latin typeface="Helvetica Neue" panose="02000503000000020004" charset="0"/>
                <a:ea typeface="黑体-简" panose="02000000000000000000" charset="-122"/>
              </a:rPr>
              <a:t>每</a:t>
            </a:r>
            <a:r>
              <a:rPr lang="en-US" altLang="zh-CN" sz="4400" b="0" dirty="0">
                <a:solidFill>
                  <a:schemeClr val="tx1">
                    <a:lumMod val="65000"/>
                    <a:lumOff val="35000"/>
                  </a:schemeClr>
                </a:solidFill>
                <a:latin typeface="Helvetica Neue" panose="02000503000000020004" charset="0"/>
                <a:ea typeface="黑体-简" panose="02000000000000000000" charset="-122"/>
              </a:rPr>
              <a:t> </a:t>
            </a:r>
            <a:r>
              <a:rPr lang="zh-CN" sz="4400" b="0" dirty="0">
                <a:solidFill>
                  <a:schemeClr val="tx1">
                    <a:lumMod val="65000"/>
                    <a:lumOff val="35000"/>
                  </a:schemeClr>
                </a:solidFill>
                <a:latin typeface="Helvetica Neue" panose="02000503000000020004" charset="0"/>
                <a:ea typeface="黑体-简" panose="02000000000000000000" charset="-122"/>
              </a:rPr>
              <a:t>2</a:t>
            </a:r>
            <a:r>
              <a:rPr lang="en-US" altLang="zh-CN" sz="4400" b="0" dirty="0">
                <a:solidFill>
                  <a:schemeClr val="tx1">
                    <a:lumMod val="65000"/>
                    <a:lumOff val="35000"/>
                  </a:schemeClr>
                </a:solidFill>
                <a:latin typeface="Helvetica Neue" panose="02000503000000020004" charset="0"/>
                <a:ea typeface="黑体-简" panose="02000000000000000000" charset="-122"/>
              </a:rPr>
              <a:t> </a:t>
            </a:r>
            <a:r>
              <a:rPr lang="zh-CN" sz="4400" b="0" dirty="0">
                <a:solidFill>
                  <a:schemeClr val="tx1">
                    <a:lumMod val="65000"/>
                    <a:lumOff val="35000"/>
                  </a:schemeClr>
                </a:solidFill>
                <a:latin typeface="Helvetica Neue" panose="02000503000000020004" charset="0"/>
                <a:ea typeface="黑体-简" panose="02000000000000000000" charset="-122"/>
              </a:rPr>
              <a:t>个学生组成一个数据可视化小组。</a:t>
            </a:r>
            <a:endParaRPr lang="zh-CN" sz="4400" b="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20000"/>
              </a:lnSpc>
              <a:buFont typeface="+mj-ea"/>
              <a:buAutoNum type="circleNumDbPlain"/>
            </a:pPr>
            <a:r>
              <a:rPr lang="zh-CN" sz="4400" b="0" dirty="0">
                <a:solidFill>
                  <a:schemeClr val="tx1">
                    <a:lumMod val="65000"/>
                    <a:lumOff val="35000"/>
                  </a:schemeClr>
                </a:solidFill>
                <a:latin typeface="Helvetica Neue" panose="02000503000000020004" charset="0"/>
                <a:ea typeface="黑体-简" panose="02000000000000000000" charset="-122"/>
              </a:rPr>
              <a:t>每人或每两人有一台可访问互联网的电脑。</a:t>
            </a:r>
            <a:endParaRPr lang="zh-CN" sz="4400" b="0" dirty="0">
              <a:solidFill>
                <a:schemeClr val="tx1">
                  <a:lumMod val="65000"/>
                  <a:lumOff val="35000"/>
                </a:schemeClr>
              </a:solidFill>
              <a:latin typeface="Helvetica Neue" panose="02000503000000020004" charset="0"/>
              <a:ea typeface="黑体-简" panose="02000000000000000000" charset="-122"/>
            </a:endParaRPr>
          </a:p>
          <a:p>
            <a:pPr marL="914400" indent="-914400" algn="l">
              <a:lnSpc>
                <a:spcPct val="180000"/>
              </a:lnSpc>
              <a:buFont typeface="+mj-lt"/>
              <a:buAutoNum type="arabicPeriod" startAt="4"/>
            </a:pPr>
            <a:r>
              <a:rPr lang="zh-CN" altLang="en-US" sz="4800" dirty="0">
                <a:solidFill>
                  <a:schemeClr val="tx1">
                    <a:lumMod val="65000"/>
                    <a:lumOff val="35000"/>
                  </a:schemeClr>
                </a:solidFill>
                <a:latin typeface="Helvetica Neue" panose="02000503000000020004" charset="0"/>
                <a:ea typeface="黑体-简" panose="02000000000000000000" charset="-122"/>
              </a:rPr>
              <a:t>实验过程</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新建一个空白仪表板。</a:t>
            </a:r>
            <a:endParaRPr kumimoji="0" lang="zh-CN" altLang="en-US" sz="44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基于官方示例仪表板进行视图制作。</a:t>
            </a:r>
            <a:endParaRPr kumimoji="0" lang="zh-CN" altLang="en-US" sz="44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对视图的样式进行调整。</a:t>
            </a:r>
            <a:endParaRPr kumimoji="0" lang="zh-CN" altLang="en-US" sz="44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制作 </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2021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年全国 </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GDP</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 数据</a:t>
            </a: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仪表板。</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mn-ea"/>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实验一</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288030" y="1041400"/>
            <a:ext cx="19019520" cy="85477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914400" indent="-914400" algn="l">
              <a:lnSpc>
                <a:spcPct val="180000"/>
              </a:lnSpc>
              <a:buFont typeface="+mj-lt"/>
              <a:buAutoNum type="arabicPeriod" startAt="6"/>
            </a:pPr>
            <a:r>
              <a:rPr lang="zh-CN" altLang="en-US" sz="4400" dirty="0">
                <a:solidFill>
                  <a:schemeClr val="tx1">
                    <a:lumMod val="65000"/>
                    <a:lumOff val="35000"/>
                  </a:schemeClr>
                </a:solidFill>
                <a:latin typeface="Helvetica Neue" panose="02000503000000020004" charset="0"/>
                <a:ea typeface="黑体-简" panose="02000000000000000000" charset="-122"/>
                <a:cs typeface="+mn-lt"/>
                <a:sym typeface="Helvetica Neue" panose="02000503000000020004"/>
              </a:rPr>
              <a:t>实验结果</a:t>
            </a:r>
            <a:endParaRPr kumimoji="0" lang="zh-CN" altLang="en-US" sz="44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cs typeface="+mn-lt"/>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cs typeface="+mn-lt"/>
                <a:sym typeface="Helvetica Neue" panose="02000503000000020004"/>
              </a:rPr>
              <a:t>DataEase 的</a:t>
            </a:r>
            <a:r>
              <a:rPr lang="en-US" altLang="zh-CN" sz="4400" b="0" dirty="0">
                <a:solidFill>
                  <a:schemeClr val="tx1">
                    <a:lumMod val="65000"/>
                    <a:lumOff val="35000"/>
                  </a:schemeClr>
                </a:solidFill>
                <a:latin typeface="Helvetica Neue" panose="02000503000000020004" charset="0"/>
                <a:ea typeface="黑体-简" panose="02000000000000000000" charset="-122"/>
                <a:cs typeface="+mn-lt"/>
                <a:sym typeface="Helvetica Neue" panose="02000503000000020004"/>
              </a:rPr>
              <a:t> </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2021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年全国 </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GDP</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 数据仪表板</a:t>
            </a:r>
            <a:r>
              <a:rPr lang="zh-CN" altLang="en-US" sz="4400" b="0" dirty="0">
                <a:solidFill>
                  <a:schemeClr val="tx1">
                    <a:lumMod val="65000"/>
                    <a:lumOff val="35000"/>
                  </a:schemeClr>
                </a:solidFill>
                <a:latin typeface="Helvetica Neue" panose="02000503000000020004" charset="0"/>
                <a:ea typeface="黑体-简" panose="02000000000000000000" charset="-122"/>
                <a:cs typeface="+mn-lt"/>
                <a:sym typeface="Helvetica Neue" panose="02000503000000020004"/>
              </a:rPr>
              <a:t>仪表板链接。</a:t>
            </a:r>
            <a:endParaRPr kumimoji="0" lang="zh-CN" altLang="en-US" sz="44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cs typeface="+mn-lt"/>
              <a:sym typeface="Helvetica Neue" panose="02000503000000020004"/>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实验一</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076450" y="2017151"/>
            <a:ext cx="20231100"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nSpc>
                <a:spcPct val="150000"/>
              </a:lnSpc>
            </a:pPr>
            <a:r>
              <a:rPr lang="en-US" altLang="zh-CN" sz="3200" b="0" dirty="0">
                <a:solidFill>
                  <a:schemeClr val="tx1">
                    <a:lumMod val="65000"/>
                    <a:lumOff val="35000"/>
                  </a:schemeClr>
                </a:solidFill>
                <a:latin typeface="Helvetica Neue" panose="02000503000000020004" charset="0"/>
                <a:ea typeface="黑体-简" panose="02000000000000000000" charset="-122"/>
                <a:cs typeface="+mn-lt"/>
              </a:rPr>
              <a:t>	</a:t>
            </a:r>
            <a:r>
              <a:rPr lang="zh-CN" altLang="en-US" sz="3200" b="0" dirty="0">
                <a:solidFill>
                  <a:schemeClr val="tx1">
                    <a:lumMod val="65000"/>
                    <a:lumOff val="35000"/>
                  </a:schemeClr>
                </a:solidFill>
                <a:latin typeface="Helvetica Neue" panose="02000503000000020004" charset="0"/>
                <a:ea typeface="黑体-简" panose="02000000000000000000" charset="-122"/>
                <a:cs typeface="+mn-lt"/>
              </a:rPr>
              <a:t>使用 </a:t>
            </a:r>
            <a:r>
              <a:rPr lang="en-US" altLang="zh-CN" sz="3200" b="0" dirty="0">
                <a:solidFill>
                  <a:schemeClr val="tx1">
                    <a:lumMod val="65000"/>
                    <a:lumOff val="35000"/>
                  </a:schemeClr>
                </a:solidFill>
                <a:latin typeface="Helvetica Neue" panose="02000503000000020004" charset="0"/>
                <a:ea typeface="黑体-简" panose="02000000000000000000" charset="-122"/>
                <a:cs typeface="+mn-lt"/>
              </a:rPr>
              <a:t>DataEase </a:t>
            </a:r>
            <a:r>
              <a:rPr lang="zh-CN" altLang="en-US" sz="3200" b="0" dirty="0">
                <a:solidFill>
                  <a:schemeClr val="tx1">
                    <a:lumMod val="65000"/>
                    <a:lumOff val="35000"/>
                  </a:schemeClr>
                </a:solidFill>
                <a:latin typeface="Helvetica Neue" panose="02000503000000020004" charset="0"/>
                <a:ea typeface="黑体-简" panose="02000000000000000000" charset="-122"/>
                <a:cs typeface="+mn-lt"/>
              </a:rPr>
              <a:t>拖拖拽拽快速完成数据可视化展示。</a:t>
            </a:r>
            <a:endParaRPr kumimoji="0" lang="zh-CN" altLang="en-US" sz="32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cs typeface="+mn-lt"/>
              <a:sym typeface="Helvetica Neue" panose="02000503000000020004"/>
            </a:endParaRPr>
          </a:p>
        </p:txBody>
      </p:sp>
      <p:sp>
        <p:nvSpPr>
          <p:cNvPr id="2" name="矩形"/>
          <p:cNvSpPr/>
          <p:nvPr/>
        </p:nvSpPr>
        <p:spPr>
          <a:xfrm>
            <a:off x="-21270" y="13411"/>
            <a:ext cx="2634933" cy="242244"/>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solidFill>
                <a:srgbClr val="0C7BE0"/>
              </a:solidFill>
            </a:endParaRPr>
          </a:p>
        </p:txBody>
      </p:sp>
      <p:sp>
        <p:nvSpPr>
          <p:cNvPr id="3" name="数据可视化对企业的价值"/>
          <p:cNvSpPr txBox="1"/>
          <p:nvPr/>
        </p:nvSpPr>
        <p:spPr>
          <a:xfrm>
            <a:off x="16828" y="255654"/>
            <a:ext cx="2634932" cy="148170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操作演示</a:t>
            </a:r>
            <a:endParaRPr lang="zh-CN" altLang="en-US" sz="5000" dirty="0">
              <a:solidFill>
                <a:srgbClr val="0C7BE0"/>
              </a:solidFill>
              <a:latin typeface="Helvetica Neue" panose="02000503000000020004" charset="0"/>
              <a:ea typeface="黑体-简" panose="02000000000000000000" charset="-122"/>
            </a:endParaRPr>
          </a:p>
        </p:txBody>
      </p:sp>
      <p:pic>
        <p:nvPicPr>
          <p:cNvPr id="4" name="图片 3"/>
          <p:cNvPicPr>
            <a:picLocks noChangeAspect="1"/>
          </p:cNvPicPr>
          <p:nvPr/>
        </p:nvPicPr>
        <p:blipFill>
          <a:blip r:embed="rId1"/>
          <a:stretch>
            <a:fillRect/>
          </a:stretch>
        </p:blipFill>
        <p:spPr>
          <a:xfrm>
            <a:off x="4133850" y="3402623"/>
            <a:ext cx="16116300" cy="9194554"/>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p:cNvSpPr/>
          <p:nvPr/>
        </p:nvSpPr>
        <p:spPr>
          <a:xfrm>
            <a:off x="-21270" y="13411"/>
            <a:ext cx="2634933" cy="242244"/>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nvSpPr>
        <p:spPr>
          <a:xfrm>
            <a:off x="16828" y="255654"/>
            <a:ext cx="2634932" cy="148170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实训环境</a:t>
            </a:r>
            <a:endParaRPr lang="zh-CN" altLang="en-US" sz="5000" dirty="0">
              <a:solidFill>
                <a:srgbClr val="0C7BE0"/>
              </a:solidFill>
              <a:latin typeface="Helvetica Neue" panose="02000503000000020004" charset="0"/>
              <a:ea typeface="黑体-简" panose="02000000000000000000" charset="-122"/>
            </a:endParaRPr>
          </a:p>
        </p:txBody>
      </p:sp>
      <p:sp>
        <p:nvSpPr>
          <p:cNvPr id="5" name="文本框 4"/>
          <p:cNvSpPr txBox="1"/>
          <p:nvPr/>
        </p:nvSpPr>
        <p:spPr>
          <a:xfrm>
            <a:off x="2964578" y="256788"/>
            <a:ext cx="12123022" cy="7575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4000" b="0" dirty="0">
                <a:latin typeface="Helvetica Neue" panose="02000503000000020004" charset="0"/>
                <a:ea typeface="黑体-简" panose="02000000000000000000" charset="-122"/>
                <a:hlinkClick r:id="rId1"/>
              </a:rPr>
              <a:t>http://student.dataease.fit2cloud.com</a:t>
            </a:r>
            <a:endParaRPr kumimoji="0" lang="en-US" altLang="zh-CN" sz="40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hlinkClick r:id="rId1"/>
            </a:endParaRPr>
          </a:p>
        </p:txBody>
      </p:sp>
      <p:sp>
        <p:nvSpPr>
          <p:cNvPr id="6" name="文本框 5"/>
          <p:cNvSpPr txBox="1"/>
          <p:nvPr/>
        </p:nvSpPr>
        <p:spPr>
          <a:xfrm>
            <a:off x="556895" y="3366453"/>
            <a:ext cx="5162550" cy="1619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用户名：学号</a:t>
            </a:r>
            <a:endParaRPr kumimoji="0" lang="en-US" altLang="zh-CN"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zh-CN" altLang="en-US" sz="3200" b="0" dirty="0">
                <a:latin typeface="Helvetica Neue" panose="02000503000000020004" charset="0"/>
                <a:ea typeface="黑体-简" panose="02000000000000000000" charset="-122"/>
              </a:rPr>
              <a:t>密码：</a:t>
            </a:r>
            <a:r>
              <a:rPr lang="zh-CN" altLang="en-US" sz="3200" b="0" dirty="0">
                <a:latin typeface="Helvetica Neue" panose="02000503000000020004" charset="0"/>
                <a:ea typeface="黑体-简" panose="02000000000000000000" charset="-122"/>
                <a:sym typeface="+mn-ea"/>
              </a:rPr>
              <a:t>DataEase@123456</a:t>
            </a:r>
            <a:endPar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mn-ea"/>
            </a:endParaRPr>
          </a:p>
        </p:txBody>
      </p:sp>
      <p:sp>
        <p:nvSpPr>
          <p:cNvPr id="7" name="文本框 6"/>
          <p:cNvSpPr txBox="1"/>
          <p:nvPr/>
        </p:nvSpPr>
        <p:spPr>
          <a:xfrm>
            <a:off x="556895" y="6569393"/>
            <a:ext cx="5745051" cy="3835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kumimoji="0" lang="zh-CN" altLang="en-US" sz="3200" b="0" u="none" strike="noStrike" cap="none" spc="0" normalizeH="0" baseline="0" dirty="0">
                <a:ln>
                  <a:noFill/>
                </a:ln>
                <a:solidFill>
                  <a:srgbClr val="000000"/>
                </a:solidFill>
                <a:effectLst/>
                <a:uFillTx/>
                <a:latin typeface="Heiti SC Medium" panose="02000000000000000000" pitchFamily="2" charset="-128"/>
                <a:ea typeface="Heiti SC Medium" panose="02000000000000000000" pitchFamily="2" charset="-128"/>
                <a:sym typeface="Helvetica Neue" panose="02000503000000020004"/>
              </a:rPr>
              <a:t>修改密码；</a:t>
            </a:r>
            <a:endParaRPr kumimoji="0" lang="en-US" altLang="zh-CN" sz="3200" b="0" u="none" strike="noStrike" cap="none" spc="0" normalizeH="0" baseline="0" dirty="0">
              <a:ln>
                <a:noFill/>
              </a:ln>
              <a:solidFill>
                <a:srgbClr val="000000"/>
              </a:solidFill>
              <a:effectLst/>
              <a:uFillTx/>
              <a:latin typeface="Heiti SC Medium" panose="02000000000000000000" pitchFamily="2" charset="-128"/>
              <a:ea typeface="Heiti SC Medium" panose="02000000000000000000" pitchFamily="2" charset="-128"/>
              <a:sym typeface="Helvetica Neue" panose="02000503000000020004"/>
            </a:endParaRPr>
          </a:p>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kumimoji="0" lang="zh-CN" altLang="en-US" sz="3200" b="0" u="none" strike="noStrike" cap="none" spc="0" normalizeH="0" baseline="0" dirty="0">
                <a:ln>
                  <a:noFill/>
                </a:ln>
                <a:solidFill>
                  <a:srgbClr val="000000"/>
                </a:solidFill>
                <a:effectLst/>
                <a:uFillTx/>
                <a:latin typeface="Heiti SC Medium" panose="02000000000000000000" pitchFamily="2" charset="-128"/>
                <a:ea typeface="Heiti SC Medium" panose="02000000000000000000" pitchFamily="2" charset="-128"/>
                <a:sym typeface="Helvetica Neue" panose="02000503000000020004"/>
              </a:rPr>
              <a:t>创建数据集文件夹：</a:t>
            </a:r>
            <a:r>
              <a:rPr lang="zh-CN" altLang="en-US" sz="3200" b="0" dirty="0">
                <a:latin typeface="Heiti SC Medium" panose="02000000000000000000" pitchFamily="2" charset="-128"/>
                <a:ea typeface="Heiti SC Medium" panose="02000000000000000000" pitchFamily="2" charset="-128"/>
                <a:sym typeface="+mn-ea"/>
              </a:rPr>
              <a:t>学校简称</a:t>
            </a:r>
            <a:r>
              <a:rPr lang="en-US" altLang="zh-CN" sz="3200" b="0" dirty="0">
                <a:latin typeface="Heiti SC Medium" panose="02000000000000000000" pitchFamily="2" charset="-128"/>
                <a:ea typeface="Heiti SC Medium" panose="02000000000000000000" pitchFamily="2" charset="-128"/>
                <a:sym typeface="+mn-ea"/>
              </a:rPr>
              <a:t>-</a:t>
            </a:r>
            <a:r>
              <a:rPr lang="zh-CN" altLang="en-US" sz="3200" b="0" dirty="0">
                <a:latin typeface="Heiti SC Medium" panose="02000000000000000000" pitchFamily="2" charset="-128"/>
                <a:ea typeface="Heiti SC Medium" panose="02000000000000000000" pitchFamily="2" charset="-128"/>
                <a:sym typeface="+mn-ea"/>
              </a:rPr>
              <a:t>专业名称</a:t>
            </a:r>
            <a:r>
              <a:rPr lang="en-US" altLang="zh-CN" sz="3200" b="0" dirty="0">
                <a:latin typeface="Heiti SC Medium" panose="02000000000000000000" pitchFamily="2" charset="-128"/>
                <a:ea typeface="Heiti SC Medium" panose="02000000000000000000" pitchFamily="2" charset="-128"/>
                <a:sym typeface="+mn-ea"/>
              </a:rPr>
              <a:t>-</a:t>
            </a:r>
            <a:r>
              <a:rPr lang="zh-CN" altLang="en-US" sz="3200" b="0" dirty="0">
                <a:latin typeface="Heiti SC Medium" panose="02000000000000000000" pitchFamily="2" charset="-128"/>
                <a:ea typeface="Heiti SC Medium" panose="02000000000000000000" pitchFamily="2" charset="-128"/>
                <a:sym typeface="+mn-ea"/>
              </a:rPr>
              <a:t>学号</a:t>
            </a:r>
            <a:r>
              <a:rPr kumimoji="0" lang="zh-CN" altLang="en-US" sz="3200" b="0" u="none" strike="noStrike" cap="none" spc="0" normalizeH="0" baseline="0" dirty="0">
                <a:ln>
                  <a:noFill/>
                </a:ln>
                <a:solidFill>
                  <a:srgbClr val="000000"/>
                </a:solidFill>
                <a:effectLst/>
                <a:uFillTx/>
                <a:latin typeface="Heiti SC Medium" panose="02000000000000000000" pitchFamily="2" charset="-128"/>
                <a:ea typeface="Heiti SC Medium" panose="02000000000000000000" pitchFamily="2" charset="-128"/>
                <a:sym typeface="Helvetica Neue" panose="02000503000000020004"/>
              </a:rPr>
              <a:t>；</a:t>
            </a:r>
            <a:endParaRPr kumimoji="0" lang="en-US" altLang="zh-CN" sz="3200" b="0" u="none" strike="noStrike" cap="none" spc="0" normalizeH="0" baseline="0" dirty="0">
              <a:ln>
                <a:noFill/>
              </a:ln>
              <a:solidFill>
                <a:srgbClr val="000000"/>
              </a:solidFill>
              <a:effectLst/>
              <a:uFillTx/>
              <a:latin typeface="Heiti SC Medium" panose="02000000000000000000" pitchFamily="2" charset="-128"/>
              <a:ea typeface="Heiti SC Medium" panose="02000000000000000000" pitchFamily="2" charset="-128"/>
              <a:sym typeface="Helvetica Neue" panose="02000503000000020004"/>
            </a:endParaRPr>
          </a:p>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lang="zh-CN" altLang="en-US" sz="3200" b="0" dirty="0">
                <a:latin typeface="Heiti SC Medium" panose="02000000000000000000" pitchFamily="2" charset="-128"/>
                <a:ea typeface="Heiti SC Medium" panose="02000000000000000000" pitchFamily="2" charset="-128"/>
              </a:rPr>
              <a:t>创建仪表板文件夹：学校简称</a:t>
            </a:r>
            <a:r>
              <a:rPr lang="en-US" altLang="zh-CN" sz="3200" b="0" dirty="0">
                <a:latin typeface="Heiti SC Medium" panose="02000000000000000000" pitchFamily="2" charset="-128"/>
                <a:ea typeface="Heiti SC Medium" panose="02000000000000000000" pitchFamily="2" charset="-128"/>
              </a:rPr>
              <a:t>-</a:t>
            </a:r>
            <a:r>
              <a:rPr lang="zh-CN" altLang="en-US" sz="3200" b="0" dirty="0">
                <a:latin typeface="Heiti SC Medium" panose="02000000000000000000" pitchFamily="2" charset="-128"/>
                <a:ea typeface="Heiti SC Medium" panose="02000000000000000000" pitchFamily="2" charset="-128"/>
              </a:rPr>
              <a:t>专业名称</a:t>
            </a:r>
            <a:r>
              <a:rPr lang="en-US" altLang="zh-CN" sz="3200" b="0" dirty="0">
                <a:latin typeface="Heiti SC Medium" panose="02000000000000000000" pitchFamily="2" charset="-128"/>
                <a:ea typeface="Heiti SC Medium" panose="02000000000000000000" pitchFamily="2" charset="-128"/>
              </a:rPr>
              <a:t>-</a:t>
            </a:r>
            <a:r>
              <a:rPr lang="zh-CN" altLang="en-US" sz="3200" b="0" dirty="0">
                <a:latin typeface="Heiti SC Medium" panose="02000000000000000000" pitchFamily="2" charset="-128"/>
                <a:ea typeface="Heiti SC Medium" panose="02000000000000000000" pitchFamily="2" charset="-128"/>
              </a:rPr>
              <a:t>学号。</a:t>
            </a:r>
            <a:endParaRPr kumimoji="0" lang="zh-CN" altLang="en-US" sz="3200" b="0" u="none" strike="noStrike" cap="none" spc="0" normalizeH="0" baseline="0" dirty="0">
              <a:ln>
                <a:noFill/>
              </a:ln>
              <a:solidFill>
                <a:srgbClr val="000000"/>
              </a:solidFill>
              <a:effectLst/>
              <a:uFillTx/>
              <a:latin typeface="Heiti SC Medium" panose="02000000000000000000" pitchFamily="2" charset="-128"/>
              <a:ea typeface="Heiti SC Medium" panose="02000000000000000000" pitchFamily="2" charset="-128"/>
              <a:sym typeface="Helvetica Neue" panose="02000503000000020004"/>
            </a:endParaRPr>
          </a:p>
        </p:txBody>
      </p:sp>
      <p:pic>
        <p:nvPicPr>
          <p:cNvPr id="2" name="图片 1"/>
          <p:cNvPicPr>
            <a:picLocks noChangeAspect="1"/>
          </p:cNvPicPr>
          <p:nvPr>
            <p:custDataLst>
              <p:tags r:id="rId2"/>
            </p:custDataLst>
          </p:nvPr>
        </p:nvPicPr>
        <p:blipFill>
          <a:blip r:embed="rId3"/>
          <a:stretch>
            <a:fillRect/>
          </a:stretch>
        </p:blipFill>
        <p:spPr>
          <a:xfrm>
            <a:off x="6953250" y="2763520"/>
            <a:ext cx="15995650" cy="9126220"/>
          </a:xfrm>
          <a:prstGeom prst="rect">
            <a:avLst/>
          </a:prstGeom>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PPT封底】DataEase 2023（无文字）-1920X1080.jpg" descr="【PPT封底】DataEase 2023（无文字）-1920X1080.jpg"/>
          <p:cNvPicPr>
            <a:picLocks noChangeAspect="1"/>
          </p:cNvPicPr>
          <p:nvPr>
            <p:custDataLst>
              <p:tags r:id="rId1"/>
            </p:custDataLst>
          </p:nvPr>
        </p:nvPicPr>
        <p:blipFill>
          <a:blip r:embed="rId2"/>
          <a:stretch>
            <a:fillRect/>
          </a:stretch>
        </p:blipFill>
        <p:spPr>
          <a:xfrm>
            <a:off x="0" y="-1"/>
            <a:ext cx="24384000" cy="13716001"/>
          </a:xfrm>
          <a:prstGeom prst="rect">
            <a:avLst/>
          </a:prstGeom>
          <a:ln w="12700">
            <a:miter lim="400000"/>
            <a:headEnd/>
            <a:tailEnd/>
          </a:ln>
        </p:spPr>
      </p:pic>
      <p:sp>
        <p:nvSpPr>
          <p:cNvPr id="594" name="文本框 5"/>
          <p:cNvSpPr txBox="1"/>
          <p:nvPr/>
        </p:nvSpPr>
        <p:spPr>
          <a:xfrm>
            <a:off x="6910070" y="5500370"/>
            <a:ext cx="10564495" cy="2028190"/>
          </a:xfrm>
          <a:prstGeom prst="rect">
            <a:avLst/>
          </a:prstGeom>
          <a:ln w="12700">
            <a:miter lim="400000"/>
          </a:ln>
        </p:spPr>
        <p:txBody>
          <a:bodyPr wrap="square" tIns="91439" bIns="91439">
            <a:spAutoFit/>
          </a:bodyPr>
          <a:lstStyle/>
          <a:p>
            <a:pPr indent="0" algn="ctr" defTabSz="1828800">
              <a:defRPr sz="12000" b="1">
                <a:solidFill>
                  <a:srgbClr val="5E5E5E"/>
                </a:solidFill>
                <a:latin typeface="Trebuchet MS" panose="020B0703020202090204"/>
                <a:ea typeface="Trebuchet MS" panose="020B0703020202090204"/>
                <a:cs typeface="Trebuchet MS" panose="020B0703020202090204"/>
                <a:sym typeface="Trebuchet MS" panose="020B0703020202090204"/>
              </a:defRPr>
            </a:pPr>
            <a:r>
              <a:rPr dirty="0">
                <a:latin typeface="Alibaba PuHuiTi 3.0 55 Regular" pitchFamily="18" charset="-122"/>
                <a:ea typeface="Alibaba PuHuiTi 3.0 55 Regular" pitchFamily="18" charset="-122"/>
                <a:cs typeface="Alibaba PuHuiTi 3.0 55 Regular" pitchFamily="18" charset="-122"/>
              </a:rPr>
              <a:t>THANK YOU</a:t>
            </a:r>
            <a:endParaRPr dirty="0">
              <a:latin typeface="Alibaba PuHuiTi 3.0 55 Regular" pitchFamily="18" charset="-122"/>
              <a:ea typeface="Alibaba PuHuiTi 3.0 55 Regular" pitchFamily="18" charset="-122"/>
              <a:cs typeface="Alibaba PuHuiTi 3.0 55 Regular" pitchFamily="18" charset="-122"/>
            </a:endParaRPr>
          </a:p>
        </p:txBody>
      </p:sp>
      <p:sp>
        <p:nvSpPr>
          <p:cNvPr id="596" name="文本框 13"/>
          <p:cNvSpPr txBox="1"/>
          <p:nvPr/>
        </p:nvSpPr>
        <p:spPr>
          <a:xfrm>
            <a:off x="9336562" y="9430074"/>
            <a:ext cx="4889501" cy="673735"/>
          </a:xfrm>
          <a:prstGeom prst="rect">
            <a:avLst/>
          </a:prstGeom>
          <a:ln w="12700">
            <a:miter lim="400000"/>
          </a:ln>
        </p:spPr>
        <p:txBody>
          <a:bodyPr tIns="91439" bIns="91439">
            <a:spAutoFit/>
          </a:bodyPr>
          <a:lstStyle>
            <a:lvl1pPr indent="0" defTabSz="1828800">
              <a:defRPr sz="3600">
                <a:solidFill>
                  <a:srgbClr val="5E5E5E"/>
                </a:solidFill>
              </a:defRPr>
            </a:lvl1pPr>
          </a:lstStyle>
          <a:p>
            <a:pPr algn="ctr"/>
            <a:r>
              <a:rPr sz="3200" dirty="0">
                <a:latin typeface="Alibaba PuHuiTi 3.0 55 Regular" pitchFamily="18" charset="-122"/>
                <a:ea typeface="Alibaba PuHuiTi 3.0 55 Regular" pitchFamily="18" charset="-122"/>
                <a:cs typeface="Alibaba PuHuiTi 3.0 55 Regular" pitchFamily="18" charset="-122"/>
              </a:rPr>
              <a:t>www.fit2cloud.com</a:t>
            </a:r>
            <a:endParaRPr dirty="0">
              <a:latin typeface="Alibaba PuHuiTi 3.0 55 Regular" pitchFamily="18" charset="-122"/>
              <a:ea typeface="Alibaba PuHuiTi 3.0 55 Regular" pitchFamily="18" charset="-122"/>
              <a:cs typeface="Alibaba PuHuiTi 3.0 55 Regular" pitchFamily="18" charset="-122"/>
            </a:endParaRPr>
          </a:p>
        </p:txBody>
      </p:sp>
      <p:sp>
        <p:nvSpPr>
          <p:cNvPr id="597" name="文本框 13"/>
          <p:cNvSpPr txBox="1"/>
          <p:nvPr/>
        </p:nvSpPr>
        <p:spPr>
          <a:xfrm>
            <a:off x="9972715" y="10110536"/>
            <a:ext cx="3617194" cy="673735"/>
          </a:xfrm>
          <a:prstGeom prst="rect">
            <a:avLst/>
          </a:prstGeom>
          <a:ln w="12700">
            <a:miter lim="400000"/>
          </a:ln>
        </p:spPr>
        <p:txBody>
          <a:bodyPr wrap="square" tIns="91439" bIns="91439">
            <a:spAutoFit/>
          </a:bodyPr>
          <a:lstStyle>
            <a:lvl1pPr indent="0" defTabSz="1828800">
              <a:defRPr sz="3600">
                <a:solidFill>
                  <a:srgbClr val="5E5E5E"/>
                </a:solidFill>
                <a:latin typeface="Helvetica"/>
                <a:ea typeface="Helvetica"/>
                <a:cs typeface="Helvetica"/>
                <a:sym typeface="Helvetica"/>
              </a:defRPr>
            </a:lvl1pPr>
          </a:lstStyle>
          <a:p>
            <a:pPr algn="ctr"/>
            <a:r>
              <a:rPr sz="3200" dirty="0">
                <a:latin typeface="Alibaba PuHuiTi 3.0 55 Regular" pitchFamily="18" charset="-122"/>
                <a:ea typeface="Alibaba PuHuiTi 3.0 55 Regular" pitchFamily="18" charset="-122"/>
                <a:cs typeface="Alibaba PuHuiTi 3.0 55 Regular" pitchFamily="18" charset="-122"/>
              </a:rPr>
              <a:t>400-052-0755</a:t>
            </a:r>
            <a:endParaRPr dirty="0">
              <a:latin typeface="Alibaba PuHuiTi 3.0 55 Regular" pitchFamily="18" charset="-122"/>
              <a:ea typeface="Alibaba PuHuiTi 3.0 55 Regular" pitchFamily="18" charset="-122"/>
              <a:cs typeface="Alibaba PuHuiTi 3.0 55 Regular" pitchFamily="18" charset="-122"/>
            </a:endParaRPr>
          </a:p>
        </p:txBody>
      </p:sp>
      <p:sp>
        <p:nvSpPr>
          <p:cNvPr id="598" name="电话"/>
          <p:cNvSpPr/>
          <p:nvPr/>
        </p:nvSpPr>
        <p:spPr>
          <a:xfrm>
            <a:off x="9580039" y="10193182"/>
            <a:ext cx="508109" cy="508135"/>
          </a:xfrm>
          <a:custGeom>
            <a:avLst/>
            <a:gdLst/>
            <a:ahLst/>
            <a:cxnLst>
              <a:cxn ang="0">
                <a:pos x="wd2" y="hd2"/>
              </a:cxn>
              <a:cxn ang="5400000">
                <a:pos x="wd2" y="hd2"/>
              </a:cxn>
              <a:cxn ang="10800000">
                <a:pos x="wd2" y="hd2"/>
              </a:cxn>
              <a:cxn ang="16200000">
                <a:pos x="wd2" y="hd2"/>
              </a:cxn>
            </a:cxnLst>
            <a:rect l="0" t="0" r="r" b="b"/>
            <a:pathLst>
              <a:path w="21279" h="21372" extrusionOk="0">
                <a:moveTo>
                  <a:pt x="4456" y="0"/>
                </a:moveTo>
                <a:cubicBezTo>
                  <a:pt x="4319" y="3"/>
                  <a:pt x="4182" y="47"/>
                  <a:pt x="4065" y="134"/>
                </a:cubicBezTo>
                <a:lnTo>
                  <a:pt x="2615" y="1212"/>
                </a:lnTo>
                <a:lnTo>
                  <a:pt x="6378" y="6378"/>
                </a:lnTo>
                <a:lnTo>
                  <a:pt x="7829" y="5299"/>
                </a:lnTo>
                <a:cubicBezTo>
                  <a:pt x="8140" y="5067"/>
                  <a:pt x="8206" y="4624"/>
                  <a:pt x="7975" y="4311"/>
                </a:cubicBezTo>
                <a:lnTo>
                  <a:pt x="5072" y="311"/>
                </a:lnTo>
                <a:cubicBezTo>
                  <a:pt x="4920" y="104"/>
                  <a:pt x="4686" y="-4"/>
                  <a:pt x="4456" y="0"/>
                </a:cubicBezTo>
                <a:close/>
                <a:moveTo>
                  <a:pt x="2209" y="1514"/>
                </a:moveTo>
                <a:cubicBezTo>
                  <a:pt x="2209" y="1514"/>
                  <a:pt x="-223" y="3454"/>
                  <a:pt x="16" y="7120"/>
                </a:cubicBezTo>
                <a:cubicBezTo>
                  <a:pt x="16" y="7120"/>
                  <a:pt x="1473" y="11065"/>
                  <a:pt x="5867" y="15478"/>
                </a:cubicBezTo>
                <a:cubicBezTo>
                  <a:pt x="10261" y="19891"/>
                  <a:pt x="14189" y="21356"/>
                  <a:pt x="14189" y="21356"/>
                </a:cubicBezTo>
                <a:cubicBezTo>
                  <a:pt x="17838" y="21596"/>
                  <a:pt x="19772" y="19154"/>
                  <a:pt x="19772" y="19154"/>
                </a:cubicBezTo>
                <a:lnTo>
                  <a:pt x="14628" y="15374"/>
                </a:lnTo>
                <a:cubicBezTo>
                  <a:pt x="13735" y="16397"/>
                  <a:pt x="12393" y="16575"/>
                  <a:pt x="11402" y="15580"/>
                </a:cubicBezTo>
                <a:lnTo>
                  <a:pt x="5767" y="9920"/>
                </a:lnTo>
                <a:cubicBezTo>
                  <a:pt x="4776" y="8925"/>
                  <a:pt x="4954" y="7577"/>
                  <a:pt x="5972" y="6680"/>
                </a:cubicBezTo>
                <a:lnTo>
                  <a:pt x="2209" y="1514"/>
                </a:lnTo>
                <a:close/>
                <a:moveTo>
                  <a:pt x="16463" y="13230"/>
                </a:moveTo>
                <a:cubicBezTo>
                  <a:pt x="16285" y="13257"/>
                  <a:pt x="16117" y="13351"/>
                  <a:pt x="16002" y="13508"/>
                </a:cubicBezTo>
                <a:lnTo>
                  <a:pt x="14929" y="14965"/>
                </a:lnTo>
                <a:lnTo>
                  <a:pt x="20071" y="18746"/>
                </a:lnTo>
                <a:lnTo>
                  <a:pt x="21146" y="17289"/>
                </a:lnTo>
                <a:cubicBezTo>
                  <a:pt x="21377" y="16976"/>
                  <a:pt x="21297" y="16523"/>
                  <a:pt x="20968" y="16278"/>
                </a:cubicBezTo>
                <a:lnTo>
                  <a:pt x="16985" y="13361"/>
                </a:lnTo>
                <a:cubicBezTo>
                  <a:pt x="16829" y="13245"/>
                  <a:pt x="16641" y="13204"/>
                  <a:pt x="16463" y="13230"/>
                </a:cubicBezTo>
                <a:close/>
              </a:path>
            </a:pathLst>
          </a:custGeom>
          <a:solidFill>
            <a:srgbClr val="929292"/>
          </a:solidFill>
          <a:ln w="12700">
            <a:miter lim="400000"/>
          </a:ln>
        </p:spPr>
        <p:txBody>
          <a:bodyPr lIns="71437" tIns="71437" rIns="71437" bIns="71437" anchor="ctr"/>
          <a:lstStyle/>
          <a:p>
            <a:pPr indent="0" algn="ctr">
              <a:defRPr sz="3000" b="1">
                <a:solidFill>
                  <a:srgbClr val="FFFFFF"/>
                </a:solidFill>
                <a:latin typeface="Helvetica"/>
                <a:ea typeface="Helvetica"/>
                <a:cs typeface="Helvetica"/>
                <a:sym typeface="Helvetica"/>
              </a:defRPr>
            </a:pPr>
            <a:endParaRPr dirty="0">
              <a:latin typeface="Alibaba PuHuiTi 3.0 55 Regular" pitchFamily="18" charset="-122"/>
              <a:ea typeface="Alibaba PuHuiTi 3.0 55 Regular" pitchFamily="18" charset="-122"/>
              <a:cs typeface="Alibaba PuHuiTi 3.0 55 Regular" pitchFamily="18" charset="-122"/>
            </a:endParaRPr>
          </a:p>
        </p:txBody>
      </p:sp>
      <p:pic>
        <p:nvPicPr>
          <p:cNvPr id="599" name="图像" descr="图像"/>
          <p:cNvPicPr/>
          <p:nvPr/>
        </p:nvPicPr>
        <p:blipFill>
          <a:blip r:embed="rId3"/>
          <a:stretch>
            <a:fillRect/>
          </a:stretch>
        </p:blipFill>
        <p:spPr>
          <a:xfrm>
            <a:off x="20755382" y="9313286"/>
            <a:ext cx="2643505" cy="2559685"/>
          </a:xfrm>
          <a:prstGeom prst="rect">
            <a:avLst/>
          </a:prstGeom>
          <a:ln w="12700">
            <a:miter lim="400000"/>
            <a:headEnd/>
            <a:tailEnd/>
          </a:ln>
        </p:spPr>
      </p:pic>
      <p:sp>
        <p:nvSpPr>
          <p:cNvPr id="600" name="文本框 15"/>
          <p:cNvSpPr txBox="1"/>
          <p:nvPr/>
        </p:nvSpPr>
        <p:spPr>
          <a:xfrm>
            <a:off x="5287645" y="10839450"/>
            <a:ext cx="11684000" cy="1166495"/>
          </a:xfrm>
          <a:prstGeom prst="rect">
            <a:avLst/>
          </a:prstGeom>
          <a:ln w="12700">
            <a:miter lim="400000"/>
          </a:ln>
        </p:spPr>
        <p:txBody>
          <a:bodyPr wrap="square" tIns="91439" bIns="91439">
            <a:spAutoFit/>
          </a:bodyPr>
          <a:lstStyle/>
          <a:p>
            <a:pPr indent="0" algn="ctr" defTabSz="1828800">
              <a:defRPr sz="3200">
                <a:solidFill>
                  <a:srgbClr val="5E5E5E"/>
                </a:solidFill>
                <a:latin typeface="Helvetica"/>
                <a:ea typeface="Helvetica"/>
                <a:cs typeface="Helvetica"/>
                <a:sym typeface="Helvetica"/>
              </a:defRPr>
            </a:pPr>
            <a:r>
              <a:rPr dirty="0">
                <a:latin typeface="Alibaba PuHuiTi 3.0 55 Regular" pitchFamily="18" charset="-122"/>
                <a:ea typeface="Alibaba PuHuiTi 3.0 55 Regular" pitchFamily="18" charset="-122"/>
                <a:cs typeface="Alibaba PuHuiTi 3.0 55 Regular" pitchFamily="18" charset="-122"/>
              </a:rPr>
              <a:t>    北京 · 上海 · 深圳 · 广州 · 南京 · 杭州 · 苏州 · 武汉</a:t>
            </a:r>
            <a:endParaRPr dirty="0">
              <a:latin typeface="Alibaba PuHuiTi 3.0 55 Regular" pitchFamily="18" charset="-122"/>
              <a:ea typeface="Alibaba PuHuiTi 3.0 55 Regular" pitchFamily="18" charset="-122"/>
              <a:cs typeface="Alibaba PuHuiTi 3.0 55 Regular" pitchFamily="18" charset="-122"/>
            </a:endParaRPr>
          </a:p>
          <a:p>
            <a:pPr indent="0" algn="ctr" defTabSz="1828800">
              <a:defRPr sz="3200">
                <a:solidFill>
                  <a:srgbClr val="5E5E5E"/>
                </a:solidFill>
                <a:latin typeface="Helvetica"/>
                <a:ea typeface="Helvetica"/>
                <a:cs typeface="Helvetica"/>
                <a:sym typeface="Helvetica"/>
              </a:defRPr>
            </a:pPr>
            <a:r>
              <a:rPr dirty="0">
                <a:latin typeface="Alibaba PuHuiTi 3.0 55 Regular" pitchFamily="18" charset="-122"/>
                <a:ea typeface="Alibaba PuHuiTi 3.0 55 Regular" pitchFamily="18" charset="-122"/>
                <a:cs typeface="Alibaba PuHuiTi 3.0 55 Regular" pitchFamily="18" charset="-122"/>
              </a:rPr>
              <a:t>成都 · 西安 · 长沙 · 济南 · 青岛 · 郑州 · 厦门 · 合肥 · 重庆</a:t>
            </a:r>
            <a:endParaRPr dirty="0">
              <a:latin typeface="Alibaba PuHuiTi 3.0 55 Regular" pitchFamily="18" charset="-122"/>
              <a:ea typeface="Alibaba PuHuiTi 3.0 55 Regular" pitchFamily="18" charset="-122"/>
              <a:cs typeface="Alibaba PuHuiTi 3.0 55 Regular" pitchFamily="18" charset="-122"/>
            </a:endParaRPr>
          </a:p>
        </p:txBody>
      </p:sp>
      <p:pic>
        <p:nvPicPr>
          <p:cNvPr id="4" name="图片 3"/>
          <p:cNvPicPr>
            <a:picLocks noChangeAspect="1"/>
          </p:cNvPicPr>
          <p:nvPr/>
        </p:nvPicPr>
        <p:blipFill>
          <a:blip r:embed="rId4"/>
          <a:stretch>
            <a:fillRect/>
          </a:stretch>
        </p:blipFill>
        <p:spPr>
          <a:xfrm>
            <a:off x="17210122" y="9313286"/>
            <a:ext cx="2531110" cy="2559685"/>
          </a:xfrm>
          <a:prstGeom prst="rect">
            <a:avLst/>
          </a:prstGeom>
        </p:spPr>
      </p:pic>
      <p:sp>
        <p:nvSpPr>
          <p:cNvPr id="5" name="文本框 4"/>
          <p:cNvSpPr txBox="1"/>
          <p:nvPr/>
        </p:nvSpPr>
        <p:spPr>
          <a:xfrm>
            <a:off x="17283043" y="11940395"/>
            <a:ext cx="236220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企业</a:t>
            </a:r>
            <a:r>
              <a:rPr kumimoji="0"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版试用</a:t>
            </a:r>
            <a:r>
              <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申请</a:t>
            </a:r>
            <a:endPar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endParaRPr>
          </a:p>
        </p:txBody>
      </p:sp>
      <p:sp>
        <p:nvSpPr>
          <p:cNvPr id="6" name="文本框 5"/>
          <p:cNvSpPr txBox="1"/>
          <p:nvPr/>
        </p:nvSpPr>
        <p:spPr>
          <a:xfrm>
            <a:off x="21192277" y="11941030"/>
            <a:ext cx="175260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关注</a:t>
            </a:r>
            <a:r>
              <a:rPr kumimoji="0" lang="zh-CN" altLang="en-US"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公众号</a:t>
            </a:r>
            <a:endParaRPr kumimoji="0" lang="zh-CN" altLang="en-US"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p:nvPr>
            <p:custDataLst>
              <p:tags r:id="rId1"/>
            </p:custDataLst>
          </p:nvPr>
        </p:nvSpPr>
        <p:spPr>
          <a:xfrm>
            <a:off x="-20955" y="-8255"/>
            <a:ext cx="7450455"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8" name="数据可视化对企业的价值"/>
          <p:cNvSpPr txBox="1"/>
          <p:nvPr>
            <p:custDataLst>
              <p:tags r:id="rId2"/>
            </p:custDataLst>
          </p:nvPr>
        </p:nvSpPr>
        <p:spPr>
          <a:xfrm>
            <a:off x="42545" y="255905"/>
            <a:ext cx="7997825"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原始数据</a:t>
            </a:r>
            <a:r>
              <a:rPr lang="en-US" altLang="zh-CN" sz="5000" dirty="0">
                <a:solidFill>
                  <a:srgbClr val="0C7BE0"/>
                </a:solidFill>
                <a:latin typeface="Helvetica Neue" panose="02000503000000020004" charset="0"/>
                <a:ea typeface="黑体-简" panose="02000000000000000000" charset="-122"/>
              </a:rPr>
              <a:t>&amp;</a:t>
            </a:r>
            <a:r>
              <a:rPr lang="zh-CN" altLang="en-US" sz="5000" dirty="0">
                <a:solidFill>
                  <a:srgbClr val="0C7BE0"/>
                </a:solidFill>
                <a:latin typeface="Helvetica Neue" panose="02000503000000020004" charset="0"/>
                <a:ea typeface="黑体-简" panose="02000000000000000000" charset="-122"/>
              </a:rPr>
              <a:t>可视化数据对比</a:t>
            </a:r>
            <a:endParaRPr lang="zh-CN" altLang="en-US" sz="5000" dirty="0">
              <a:solidFill>
                <a:srgbClr val="0C7BE0"/>
              </a:solidFill>
              <a:latin typeface="Helvetica Neue" panose="02000503000000020004" charset="0"/>
              <a:ea typeface="黑体-简" panose="02000000000000000000" charset="-122"/>
            </a:endParaRPr>
          </a:p>
        </p:txBody>
      </p:sp>
      <p:pic>
        <p:nvPicPr>
          <p:cNvPr id="203" name="geometry-1023846_1920.jpg" descr="geometry-1023846_1920.jpg"/>
          <p:cNvPicPr>
            <a:picLocks noChangeAspect="1"/>
          </p:cNvPicPr>
          <p:nvPr>
            <p:custDataLst>
              <p:tags r:id="rId3"/>
            </p:custDataLst>
          </p:nvPr>
        </p:nvPicPr>
        <p:blipFill>
          <a:blip r:embed="rId4"/>
          <a:stretch>
            <a:fillRect/>
          </a:stretch>
        </p:blipFill>
        <p:spPr>
          <a:xfrm>
            <a:off x="684708" y="4706106"/>
            <a:ext cx="9056269" cy="5080001"/>
          </a:xfrm>
          <a:prstGeom prst="rect">
            <a:avLst/>
          </a:prstGeom>
          <a:ln w="12700">
            <a:miter lim="400000"/>
            <a:headEnd/>
            <a:tailEnd/>
          </a:ln>
        </p:spPr>
      </p:pic>
      <p:sp>
        <p:nvSpPr>
          <p:cNvPr id="205" name="可视化"/>
          <p:cNvSpPr/>
          <p:nvPr>
            <p:custDataLst>
              <p:tags r:id="rId5"/>
            </p:custDataLst>
          </p:nvPr>
        </p:nvSpPr>
        <p:spPr>
          <a:xfrm>
            <a:off x="10704714" y="6034826"/>
            <a:ext cx="2509523" cy="2422560"/>
          </a:xfrm>
          <a:prstGeom prst="rightArrow">
            <a:avLst>
              <a:gd name="adj1" fmla="val 55095"/>
              <a:gd name="adj2" fmla="val 42682"/>
            </a:avLst>
          </a:prstGeom>
          <a:solidFill>
            <a:srgbClr val="0C7BE0"/>
          </a:solidFill>
          <a:ln w="12700">
            <a:miter lim="400000"/>
          </a:ln>
        </p:spPr>
        <p:txBody>
          <a:bodyPr lIns="50800" tIns="50800" rIns="50800" bIns="50800" anchor="ctr"/>
          <a:lstStyle>
            <a:lvl1pPr indent="0" algn="ctr" defTabSz="825500">
              <a:defRPr sz="4100" b="1">
                <a:solidFill>
                  <a:srgbClr val="FFFFFF"/>
                </a:solidFill>
              </a:defRPr>
            </a:lvl1pPr>
          </a:lstStyle>
          <a:p>
            <a:r>
              <a:rPr>
                <a:latin typeface="Helvetica Neue" panose="02000503000000020004" charset="0"/>
                <a:ea typeface="黑体-简" panose="02000000000000000000" charset="-122"/>
              </a:rPr>
              <a:t>可视化</a:t>
            </a:r>
            <a:endParaRPr>
              <a:latin typeface="Helvetica Neue" panose="02000503000000020004" charset="0"/>
              <a:ea typeface="黑体-简" panose="02000000000000000000" charset="-122"/>
            </a:endParaRPr>
          </a:p>
        </p:txBody>
      </p:sp>
      <p:sp>
        <p:nvSpPr>
          <p:cNvPr id="206" name="原始数据"/>
          <p:cNvSpPr txBox="1"/>
          <p:nvPr>
            <p:custDataLst>
              <p:tags r:id="rId6"/>
            </p:custDataLst>
          </p:nvPr>
        </p:nvSpPr>
        <p:spPr>
          <a:xfrm>
            <a:off x="3750904" y="3078094"/>
            <a:ext cx="2900680" cy="947420"/>
          </a:xfrm>
          <a:prstGeom prst="rect">
            <a:avLst/>
          </a:prstGeom>
          <a:ln w="12700">
            <a:miter lim="400000"/>
          </a:ln>
        </p:spPr>
        <p:txBody>
          <a:bodyPr wrap="none" lIns="50800" tIns="50800" rIns="50800" bIns="50800" anchor="ctr">
            <a:spAutoFit/>
          </a:bodyPr>
          <a:lstStyle>
            <a:lvl1pPr>
              <a:defRPr sz="5500" b="1">
                <a:solidFill>
                  <a:srgbClr val="5E5E5E"/>
                </a:solidFill>
              </a:defRPr>
            </a:lvl1pPr>
          </a:lstStyle>
          <a:p>
            <a:r>
              <a:rPr dirty="0" err="1">
                <a:latin typeface="Helvetica Neue" panose="02000503000000020004" charset="0"/>
                <a:ea typeface="黑体-简" panose="02000000000000000000" charset="-122"/>
              </a:rPr>
              <a:t>原始数据</a:t>
            </a:r>
            <a:endParaRPr dirty="0" err="1">
              <a:latin typeface="Helvetica Neue" panose="02000503000000020004" charset="0"/>
              <a:ea typeface="黑体-简" panose="02000000000000000000" charset="-122"/>
            </a:endParaRPr>
          </a:p>
        </p:txBody>
      </p:sp>
      <p:sp>
        <p:nvSpPr>
          <p:cNvPr id="207" name="数据价值"/>
          <p:cNvSpPr txBox="1"/>
          <p:nvPr>
            <p:custDataLst>
              <p:tags r:id="rId7"/>
            </p:custDataLst>
          </p:nvPr>
        </p:nvSpPr>
        <p:spPr>
          <a:xfrm>
            <a:off x="17670930" y="3078094"/>
            <a:ext cx="2900680" cy="947420"/>
          </a:xfrm>
          <a:prstGeom prst="rect">
            <a:avLst/>
          </a:prstGeom>
          <a:ln w="12700">
            <a:miter lim="400000"/>
          </a:ln>
        </p:spPr>
        <p:txBody>
          <a:bodyPr wrap="none" lIns="50800" tIns="50800" rIns="50800" bIns="50800" anchor="ctr">
            <a:spAutoFit/>
          </a:bodyPr>
          <a:lstStyle>
            <a:lvl1pPr>
              <a:defRPr sz="5500" b="1">
                <a:solidFill>
                  <a:schemeClr val="accent1"/>
                </a:solidFill>
              </a:defRPr>
            </a:lvl1pPr>
          </a:lstStyle>
          <a:p>
            <a:r>
              <a:rPr dirty="0" err="1">
                <a:solidFill>
                  <a:srgbClr val="0C7BE0"/>
                </a:solidFill>
                <a:latin typeface="Helvetica Neue" panose="02000503000000020004" charset="0"/>
                <a:ea typeface="黑体-简" panose="02000000000000000000" charset="-122"/>
              </a:rPr>
              <a:t>数据价值</a:t>
            </a:r>
            <a:endParaRPr dirty="0" err="1">
              <a:solidFill>
                <a:srgbClr val="0C7BE0"/>
              </a:solidFill>
              <a:latin typeface="Helvetica Neue" panose="02000503000000020004" charset="0"/>
              <a:ea typeface="黑体-简" panose="02000000000000000000" charset="-122"/>
            </a:endParaRPr>
          </a:p>
        </p:txBody>
      </p:sp>
      <p:sp>
        <p:nvSpPr>
          <p:cNvPr id="208" name="数据孤岛"/>
          <p:cNvSpPr txBox="1"/>
          <p:nvPr>
            <p:custDataLst>
              <p:tags r:id="rId8"/>
            </p:custDataLst>
          </p:nvPr>
        </p:nvSpPr>
        <p:spPr>
          <a:xfrm>
            <a:off x="684708" y="10212969"/>
            <a:ext cx="2286001" cy="640080"/>
          </a:xfrm>
          <a:prstGeom prst="rect">
            <a:avLst/>
          </a:prstGeom>
          <a:solidFill>
            <a:srgbClr val="5E5E5E"/>
          </a:solidFill>
          <a:ln w="12700">
            <a:miter lim="400000"/>
          </a:ln>
        </p:spPr>
        <p:txBody>
          <a:bodyPr lIns="50800" tIns="50800" rIns="50800" bIns="50800" anchor="ctr">
            <a:spAutoFit/>
          </a:bodyPr>
          <a:lstStyle>
            <a:lvl1pPr algn="ctr">
              <a:defRPr sz="3500">
                <a:solidFill>
                  <a:srgbClr val="FFFFFF"/>
                </a:solidFill>
              </a:defRPr>
            </a:lvl1pPr>
          </a:lstStyle>
          <a:p>
            <a:r>
              <a:rPr>
                <a:latin typeface="Helvetica Neue" panose="02000503000000020004" charset="0"/>
                <a:ea typeface="黑体-简" panose="02000000000000000000" charset="-122"/>
              </a:rPr>
              <a:t>数据孤岛</a:t>
            </a:r>
            <a:endParaRPr>
              <a:latin typeface="Helvetica Neue" panose="02000503000000020004" charset="0"/>
              <a:ea typeface="黑体-简" panose="02000000000000000000" charset="-122"/>
            </a:endParaRPr>
          </a:p>
        </p:txBody>
      </p:sp>
      <p:sp>
        <p:nvSpPr>
          <p:cNvPr id="209" name="管理混乱"/>
          <p:cNvSpPr txBox="1"/>
          <p:nvPr>
            <p:custDataLst>
              <p:tags r:id="rId9"/>
            </p:custDataLst>
          </p:nvPr>
        </p:nvSpPr>
        <p:spPr>
          <a:xfrm>
            <a:off x="4069842" y="10212969"/>
            <a:ext cx="2286001" cy="640080"/>
          </a:xfrm>
          <a:prstGeom prst="rect">
            <a:avLst/>
          </a:prstGeom>
          <a:solidFill>
            <a:srgbClr val="5E5E5E"/>
          </a:solidFill>
          <a:ln w="12700">
            <a:miter lim="400000"/>
          </a:ln>
        </p:spPr>
        <p:txBody>
          <a:bodyPr lIns="50800" tIns="50800" rIns="50800" bIns="50800" anchor="ctr">
            <a:spAutoFit/>
          </a:bodyPr>
          <a:lstStyle>
            <a:lvl1pPr algn="ctr">
              <a:defRPr sz="3500">
                <a:solidFill>
                  <a:srgbClr val="FFFFFF"/>
                </a:solidFill>
              </a:defRPr>
            </a:lvl1pPr>
          </a:lstStyle>
          <a:p>
            <a:r>
              <a:rPr>
                <a:latin typeface="Helvetica Neue" panose="02000503000000020004" charset="0"/>
                <a:ea typeface="黑体-简" panose="02000000000000000000" charset="-122"/>
              </a:rPr>
              <a:t>管理混乱</a:t>
            </a:r>
            <a:endParaRPr>
              <a:latin typeface="Helvetica Neue" panose="02000503000000020004" charset="0"/>
              <a:ea typeface="黑体-简" panose="02000000000000000000" charset="-122"/>
            </a:endParaRPr>
          </a:p>
        </p:txBody>
      </p:sp>
      <p:sp>
        <p:nvSpPr>
          <p:cNvPr id="210" name="缺失分析"/>
          <p:cNvSpPr txBox="1"/>
          <p:nvPr>
            <p:custDataLst>
              <p:tags r:id="rId10"/>
            </p:custDataLst>
          </p:nvPr>
        </p:nvSpPr>
        <p:spPr>
          <a:xfrm>
            <a:off x="7454976" y="10212969"/>
            <a:ext cx="2286001" cy="640080"/>
          </a:xfrm>
          <a:prstGeom prst="rect">
            <a:avLst/>
          </a:prstGeom>
          <a:solidFill>
            <a:srgbClr val="5E5E5E"/>
          </a:solidFill>
          <a:ln w="12700">
            <a:miter lim="400000"/>
          </a:ln>
        </p:spPr>
        <p:txBody>
          <a:bodyPr lIns="50800" tIns="50800" rIns="50800" bIns="50800" anchor="ctr">
            <a:spAutoFit/>
          </a:bodyPr>
          <a:lstStyle>
            <a:lvl1pPr algn="ctr">
              <a:defRPr sz="3500">
                <a:solidFill>
                  <a:srgbClr val="FFFFFF"/>
                </a:solidFill>
              </a:defRPr>
            </a:lvl1pPr>
          </a:lstStyle>
          <a:p>
            <a:r>
              <a:rPr>
                <a:latin typeface="Helvetica Neue" panose="02000503000000020004" charset="0"/>
                <a:ea typeface="黑体-简" panose="02000000000000000000" charset="-122"/>
              </a:rPr>
              <a:t>缺失分析</a:t>
            </a:r>
            <a:endParaRPr>
              <a:latin typeface="Helvetica Neue" panose="02000503000000020004" charset="0"/>
              <a:ea typeface="黑体-简" panose="02000000000000000000" charset="-122"/>
            </a:endParaRPr>
          </a:p>
        </p:txBody>
      </p:sp>
      <p:sp>
        <p:nvSpPr>
          <p:cNvPr id="211" name="全业务场景"/>
          <p:cNvSpPr txBox="1"/>
          <p:nvPr>
            <p:custDataLst>
              <p:tags r:id="rId11"/>
            </p:custDataLst>
          </p:nvPr>
        </p:nvSpPr>
        <p:spPr>
          <a:xfrm>
            <a:off x="14225243" y="10212971"/>
            <a:ext cx="2794001" cy="640080"/>
          </a:xfrm>
          <a:prstGeom prst="rect">
            <a:avLst/>
          </a:prstGeom>
          <a:solidFill>
            <a:srgbClr val="0C7BE0"/>
          </a:solidFill>
          <a:ln w="12700">
            <a:miter lim="400000"/>
          </a:ln>
        </p:spPr>
        <p:txBody>
          <a:bodyPr lIns="50800" tIns="50800" rIns="50800" bIns="50800" anchor="ctr">
            <a:spAutoFit/>
          </a:bodyPr>
          <a:lstStyle>
            <a:lvl1pPr algn="ctr">
              <a:defRPr sz="3500">
                <a:solidFill>
                  <a:srgbClr val="FFFFFF"/>
                </a:solidFill>
              </a:defRPr>
            </a:lvl1pPr>
          </a:lstStyle>
          <a:p>
            <a:r>
              <a:rPr>
                <a:latin typeface="Helvetica Neue" panose="02000503000000020004" charset="0"/>
                <a:ea typeface="黑体-简" panose="02000000000000000000" charset="-122"/>
              </a:rPr>
              <a:t>全业务场景</a:t>
            </a:r>
            <a:endParaRPr>
              <a:latin typeface="Helvetica Neue" panose="02000503000000020004" charset="0"/>
              <a:ea typeface="黑体-简" panose="02000000000000000000" charset="-122"/>
            </a:endParaRPr>
          </a:p>
        </p:txBody>
      </p:sp>
      <p:sp>
        <p:nvSpPr>
          <p:cNvPr id="212" name="用户行为管理"/>
          <p:cNvSpPr txBox="1"/>
          <p:nvPr>
            <p:custDataLst>
              <p:tags r:id="rId12"/>
            </p:custDataLst>
          </p:nvPr>
        </p:nvSpPr>
        <p:spPr>
          <a:xfrm>
            <a:off x="17621630" y="10212969"/>
            <a:ext cx="3035301" cy="640080"/>
          </a:xfrm>
          <a:prstGeom prst="rect">
            <a:avLst/>
          </a:prstGeom>
          <a:solidFill>
            <a:srgbClr val="0C7BE0"/>
          </a:solidFill>
          <a:ln w="12700">
            <a:miter lim="400000"/>
          </a:ln>
        </p:spPr>
        <p:txBody>
          <a:bodyPr lIns="50800" tIns="50800" rIns="50800" bIns="50800" anchor="ctr">
            <a:spAutoFit/>
          </a:bodyPr>
          <a:lstStyle>
            <a:lvl1pPr algn="ctr">
              <a:defRPr sz="3500">
                <a:solidFill>
                  <a:srgbClr val="FFFFFF"/>
                </a:solidFill>
              </a:defRPr>
            </a:lvl1pPr>
          </a:lstStyle>
          <a:p>
            <a:r>
              <a:rPr>
                <a:latin typeface="Helvetica Neue" panose="02000503000000020004" charset="0"/>
                <a:ea typeface="黑体-简" panose="02000000000000000000" charset="-122"/>
              </a:rPr>
              <a:t>用户行为管理</a:t>
            </a:r>
            <a:endParaRPr>
              <a:latin typeface="Helvetica Neue" panose="02000503000000020004" charset="0"/>
              <a:ea typeface="黑体-简" panose="02000000000000000000" charset="-122"/>
            </a:endParaRPr>
          </a:p>
        </p:txBody>
      </p:sp>
      <p:sp>
        <p:nvSpPr>
          <p:cNvPr id="213" name="数据驾驶舱"/>
          <p:cNvSpPr txBox="1"/>
          <p:nvPr>
            <p:custDataLst>
              <p:tags r:id="rId13"/>
            </p:custDataLst>
          </p:nvPr>
        </p:nvSpPr>
        <p:spPr>
          <a:xfrm>
            <a:off x="21018016" y="10212969"/>
            <a:ext cx="2794001" cy="640080"/>
          </a:xfrm>
          <a:prstGeom prst="rect">
            <a:avLst/>
          </a:prstGeom>
          <a:solidFill>
            <a:srgbClr val="0C7BE0"/>
          </a:solidFill>
          <a:ln w="12700">
            <a:miter lim="400000"/>
          </a:ln>
        </p:spPr>
        <p:txBody>
          <a:bodyPr lIns="50800" tIns="50800" rIns="50800" bIns="50800" anchor="ctr">
            <a:spAutoFit/>
          </a:bodyPr>
          <a:lstStyle>
            <a:lvl1pPr algn="ctr">
              <a:defRPr sz="3500">
                <a:solidFill>
                  <a:srgbClr val="FFFFFF"/>
                </a:solidFill>
              </a:defRPr>
            </a:lvl1pPr>
          </a:lstStyle>
          <a:p>
            <a:r>
              <a:rPr dirty="0" err="1">
                <a:latin typeface="Helvetica Neue" panose="02000503000000020004" charset="0"/>
                <a:ea typeface="黑体-简" panose="02000000000000000000" charset="-122"/>
              </a:rPr>
              <a:t>数据驾驶舱</a:t>
            </a:r>
            <a:endParaRPr dirty="0" err="1">
              <a:latin typeface="Helvetica Neue" panose="02000503000000020004" charset="0"/>
              <a:ea typeface="黑体-简" panose="02000000000000000000" charset="-122"/>
            </a:endParaRPr>
          </a:p>
        </p:txBody>
      </p:sp>
      <p:sp>
        <p:nvSpPr>
          <p:cNvPr id="214" name="数据→信息→价值"/>
          <p:cNvSpPr txBox="1"/>
          <p:nvPr>
            <p:custDataLst>
              <p:tags r:id="rId14"/>
            </p:custDataLst>
          </p:nvPr>
        </p:nvSpPr>
        <p:spPr>
          <a:xfrm>
            <a:off x="10369296" y="5239435"/>
            <a:ext cx="3153410" cy="563245"/>
          </a:xfrm>
          <a:prstGeom prst="rect">
            <a:avLst/>
          </a:prstGeom>
          <a:ln w="12700">
            <a:miter lim="400000"/>
          </a:ln>
        </p:spPr>
        <p:txBody>
          <a:bodyPr wrap="none" lIns="50800" tIns="50800" rIns="50800" bIns="50800" anchor="ctr">
            <a:spAutoFit/>
          </a:bodyPr>
          <a:lstStyle>
            <a:lvl1pPr>
              <a:defRPr sz="3000" b="1">
                <a:solidFill>
                  <a:srgbClr val="929292"/>
                </a:solidFill>
              </a:defRPr>
            </a:lvl1pPr>
          </a:lstStyle>
          <a:p>
            <a:r>
              <a:rPr>
                <a:latin typeface="Helvetica Neue" panose="02000503000000020004" charset="0"/>
                <a:ea typeface="黑体-简" panose="02000000000000000000" charset="-122"/>
              </a:rPr>
              <a:t>数据→信息→价值</a:t>
            </a:r>
            <a:endParaRPr>
              <a:latin typeface="Helvetica Neue" panose="02000503000000020004" charset="0"/>
              <a:ea typeface="黑体-简" panose="02000000000000000000" charset="-122"/>
            </a:endParaRPr>
          </a:p>
        </p:txBody>
      </p:sp>
      <p:pic>
        <p:nvPicPr>
          <p:cNvPr id="11" name="07 - 某产品销售数据大屏.png" descr="07 - 某产品销售数据大屏.png"/>
          <p:cNvPicPr>
            <a:picLocks noChangeAspect="1"/>
          </p:cNvPicPr>
          <p:nvPr>
            <p:custDataLst>
              <p:tags r:id="rId15"/>
            </p:custDataLst>
          </p:nvPr>
        </p:nvPicPr>
        <p:blipFill>
          <a:blip r:embed="rId16"/>
          <a:srcRect b="3129"/>
          <a:stretch>
            <a:fillRect/>
          </a:stretch>
        </p:blipFill>
        <p:spPr>
          <a:xfrm>
            <a:off x="14177974" y="4706106"/>
            <a:ext cx="9322839" cy="5080001"/>
          </a:xfrm>
          <a:prstGeom prst="rect">
            <a:avLst/>
          </a:prstGeom>
          <a:ln w="12700">
            <a:miter lim="400000"/>
            <a:headEnd/>
            <a:tailEnd/>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Zabbix 监控告警大屏"/>
          <p:cNvSpPr txBox="1"/>
          <p:nvPr/>
        </p:nvSpPr>
        <p:spPr>
          <a:xfrm>
            <a:off x="4190423" y="1856548"/>
            <a:ext cx="4171950" cy="593725"/>
          </a:xfrm>
          <a:prstGeom prst="rect">
            <a:avLst/>
          </a:prstGeom>
          <a:ln w="12700">
            <a:miter lim="400000"/>
          </a:ln>
        </p:spPr>
        <p:txBody>
          <a:bodyPr wrap="none" lIns="50800" tIns="50800" rIns="50800" bIns="50800" anchor="ctr">
            <a:spAutoFit/>
          </a:bodyPr>
          <a:lstStyle>
            <a:lvl1pPr indent="0" algn="ctr" defTabSz="457200">
              <a:defRPr sz="3300" b="1">
                <a:solidFill>
                  <a:srgbClr val="5E5E5E"/>
                </a:solidFill>
                <a:latin typeface="Helvetica"/>
                <a:ea typeface="Helvetica"/>
                <a:cs typeface="Helvetica"/>
                <a:sym typeface="Helvetica"/>
              </a:defRPr>
            </a:lvl1pPr>
          </a:lstStyle>
          <a:p>
            <a:pPr algn="ctr"/>
            <a:r>
              <a:rPr sz="3200">
                <a:latin typeface="Helvetica Neue" panose="02000503000000020004" charset="0"/>
                <a:ea typeface="黑体-简" panose="02000000000000000000" charset="-122"/>
              </a:rPr>
              <a:t>某党支部年度工作总结</a:t>
            </a:r>
            <a:endParaRPr sz="3200">
              <a:latin typeface="Helvetica Neue" panose="02000503000000020004" charset="0"/>
              <a:ea typeface="黑体-简" panose="02000000000000000000" charset="-122"/>
            </a:endParaRPr>
          </a:p>
        </p:txBody>
      </p:sp>
      <p:sp>
        <p:nvSpPr>
          <p:cNvPr id="523" name="SSO 平台统计大屏"/>
          <p:cNvSpPr txBox="1"/>
          <p:nvPr/>
        </p:nvSpPr>
        <p:spPr>
          <a:xfrm>
            <a:off x="15759102" y="1850199"/>
            <a:ext cx="4235450" cy="593725"/>
          </a:xfrm>
          <a:prstGeom prst="rect">
            <a:avLst/>
          </a:prstGeom>
          <a:ln w="12700">
            <a:miter lim="400000"/>
          </a:ln>
        </p:spPr>
        <p:txBody>
          <a:bodyPr wrap="none" lIns="50800" tIns="50800" rIns="50800" bIns="50800" anchor="ctr">
            <a:spAutoFit/>
          </a:bodyPr>
          <a:lstStyle>
            <a:lvl1pPr indent="0" algn="ctr" defTabSz="457200">
              <a:defRPr sz="3200">
                <a:solidFill>
                  <a:srgbClr val="5E5E5E"/>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pPr algn="ctr"/>
            <a:r>
              <a:rPr>
                <a:latin typeface="Helvetica Neue" panose="02000503000000020004" charset="0"/>
                <a:ea typeface="黑体-简" panose="02000000000000000000" charset="-122"/>
                <a:cs typeface="Helvetica"/>
              </a:rPr>
              <a:t>2021 年全国 GDP 数据</a:t>
            </a:r>
            <a:endParaRPr>
              <a:latin typeface="Helvetica Neue" panose="02000503000000020004" charset="0"/>
              <a:ea typeface="黑体-简" panose="02000000000000000000" charset="-122"/>
              <a:cs typeface="Helvetica"/>
            </a:endParaRPr>
          </a:p>
        </p:txBody>
      </p:sp>
      <p:sp>
        <p:nvSpPr>
          <p:cNvPr id="524" name="云服务平台数据大屏"/>
          <p:cNvSpPr txBox="1"/>
          <p:nvPr/>
        </p:nvSpPr>
        <p:spPr>
          <a:xfrm>
            <a:off x="4396798" y="7544171"/>
            <a:ext cx="3759200" cy="593725"/>
          </a:xfrm>
          <a:prstGeom prst="rect">
            <a:avLst/>
          </a:prstGeom>
          <a:ln w="12700">
            <a:miter lim="400000"/>
          </a:ln>
        </p:spPr>
        <p:txBody>
          <a:bodyPr wrap="none" lIns="50800" tIns="50800" rIns="50800" bIns="50800" anchor="ctr">
            <a:spAutoFit/>
          </a:bodyPr>
          <a:lstStyle>
            <a:lvl1pPr indent="0" algn="ctr" defTabSz="457200">
              <a:defRPr sz="3200">
                <a:solidFill>
                  <a:srgbClr val="5E5E5E"/>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pPr algn="ctr"/>
            <a:r>
              <a:rPr>
                <a:latin typeface="Helvetica Neue" panose="02000503000000020004" charset="0"/>
                <a:ea typeface="黑体-简" panose="02000000000000000000" charset="-122"/>
                <a:cs typeface="Helvetica"/>
              </a:rPr>
              <a:t>某市空气污染大数据</a:t>
            </a:r>
            <a:endParaRPr>
              <a:latin typeface="Helvetica Neue" panose="02000503000000020004" charset="0"/>
              <a:ea typeface="黑体-简" panose="02000000000000000000" charset="-122"/>
              <a:cs typeface="Helvetica"/>
            </a:endParaRPr>
          </a:p>
        </p:txBody>
      </p:sp>
      <p:sp>
        <p:nvSpPr>
          <p:cNvPr id="525" name="DataEase 用户操作日志分析大屏"/>
          <p:cNvSpPr txBox="1"/>
          <p:nvPr/>
        </p:nvSpPr>
        <p:spPr>
          <a:xfrm>
            <a:off x="15590828" y="7714654"/>
            <a:ext cx="4572000" cy="593725"/>
          </a:xfrm>
          <a:prstGeom prst="rect">
            <a:avLst/>
          </a:prstGeom>
          <a:ln w="12700">
            <a:miter lim="400000"/>
          </a:ln>
        </p:spPr>
        <p:txBody>
          <a:bodyPr wrap="none" lIns="50800" tIns="50800" rIns="50800" bIns="50800" anchor="ctr">
            <a:spAutoFit/>
          </a:bodyPr>
          <a:lstStyle>
            <a:lvl1pPr indent="0" algn="ctr" defTabSz="457200">
              <a:defRPr sz="3200">
                <a:solidFill>
                  <a:srgbClr val="5E5E5E"/>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pPr algn="ctr"/>
            <a:r>
              <a:rPr>
                <a:latin typeface="Helvetica Neue" panose="02000503000000020004" charset="0"/>
                <a:ea typeface="黑体-简" panose="02000000000000000000" charset="-122"/>
                <a:cs typeface="Helvetica"/>
              </a:rPr>
              <a:t>河南卫视某节目数据分析</a:t>
            </a:r>
            <a:endParaRPr>
              <a:latin typeface="Helvetica Neue" panose="02000503000000020004" charset="0"/>
              <a:ea typeface="黑体-简" panose="02000000000000000000" charset="-122"/>
              <a:cs typeface="Helvetica"/>
            </a:endParaRPr>
          </a:p>
        </p:txBody>
      </p:sp>
      <p:pic>
        <p:nvPicPr>
          <p:cNvPr id="2" name="图片 1"/>
          <p:cNvPicPr>
            <a:picLocks noChangeAspect="1"/>
          </p:cNvPicPr>
          <p:nvPr/>
        </p:nvPicPr>
        <p:blipFill>
          <a:blip r:embed="rId1"/>
          <a:stretch>
            <a:fillRect/>
          </a:stretch>
        </p:blipFill>
        <p:spPr>
          <a:xfrm>
            <a:off x="2453033" y="2666668"/>
            <a:ext cx="7646730" cy="4286251"/>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2"/>
          <a:stretch>
            <a:fillRect/>
          </a:stretch>
        </p:blipFill>
        <p:spPr>
          <a:xfrm>
            <a:off x="2453033" y="8363507"/>
            <a:ext cx="7646730" cy="4310908"/>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3"/>
          <a:stretch>
            <a:fillRect/>
          </a:stretch>
        </p:blipFill>
        <p:spPr>
          <a:xfrm>
            <a:off x="14051546" y="8414322"/>
            <a:ext cx="7650560" cy="4303897"/>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4"/>
          <a:stretch>
            <a:fillRect/>
          </a:stretch>
        </p:blipFill>
        <p:spPr>
          <a:xfrm>
            <a:off x="14053462" y="2549867"/>
            <a:ext cx="7646729" cy="4314103"/>
          </a:xfrm>
          <a:prstGeom prst="rect">
            <a:avLst/>
          </a:prstGeom>
          <a:ln>
            <a:noFill/>
          </a:ln>
          <a:effectLst>
            <a:outerShdw blurRad="292100" dist="139700" dir="2700000" algn="tl" rotWithShape="0">
              <a:srgbClr val="333333">
                <a:alpha val="65000"/>
              </a:srgbClr>
            </a:outerShdw>
          </a:effectLst>
        </p:spPr>
      </p:pic>
      <p:sp>
        <p:nvSpPr>
          <p:cNvPr id="17" name="文本框 16"/>
          <p:cNvSpPr txBox="1"/>
          <p:nvPr/>
        </p:nvSpPr>
        <p:spPr>
          <a:xfrm>
            <a:off x="2464848" y="12996870"/>
            <a:ext cx="12399264" cy="5219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2800" dirty="0">
                <a:latin typeface="Helvetica Neue" panose="02000503000000020004" charset="0"/>
                <a:ea typeface="黑体-简" panose="02000000000000000000" charset="-122"/>
              </a:rPr>
              <a:t>模版市场地址：</a:t>
            </a:r>
            <a:r>
              <a:rPr lang="zh-CN" altLang="en-US" sz="2800" dirty="0">
                <a:latin typeface="Helvetica Neue" panose="02000503000000020004" charset="0"/>
                <a:ea typeface="黑体-简" panose="02000000000000000000" charset="-122"/>
                <a:hlinkClick r:id="rId5"/>
              </a:rPr>
              <a:t>https://dataease.io/templates/</a:t>
            </a:r>
            <a:endParaRPr lang="en-US" altLang="zh-CN" sz="2800" dirty="0">
              <a:latin typeface="Helvetica Neue" panose="02000503000000020004" charset="0"/>
              <a:ea typeface="黑体-简" panose="02000000000000000000" charset="-122"/>
            </a:endParaRPr>
          </a:p>
        </p:txBody>
      </p:sp>
      <p:grpSp>
        <p:nvGrpSpPr>
          <p:cNvPr id="3" name="组合 2"/>
          <p:cNvGrpSpPr/>
          <p:nvPr/>
        </p:nvGrpSpPr>
        <p:grpSpPr>
          <a:xfrm>
            <a:off x="-21590" y="0"/>
            <a:ext cx="4894580" cy="1210945"/>
            <a:chOff x="-34" y="0"/>
            <a:chExt cx="7708" cy="1907"/>
          </a:xfrm>
        </p:grpSpPr>
        <p:sp>
          <p:nvSpPr>
            <p:cNvPr id="7" name="模板市场精选模板"/>
            <p:cNvSpPr txBox="1"/>
            <p:nvPr>
              <p:custDataLst>
                <p:tags r:id="rId6"/>
              </p:custDataLst>
            </p:nvPr>
          </p:nvSpPr>
          <p:spPr>
            <a:xfrm>
              <a:off x="22" y="403"/>
              <a:ext cx="7652" cy="1505"/>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zh-CN" sz="5000" b="1"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Helvetica Neue" panose="02000503000000020004"/>
                </a:rPr>
                <a:t>行业应用</a:t>
              </a:r>
              <a:endParaRPr kumimoji="0" lang="zh-CN" sz="5000" b="1"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Helvetica Neue" panose="02000503000000020004"/>
              </a:endParaRPr>
            </a:p>
          </p:txBody>
        </p:sp>
        <p:sp>
          <p:nvSpPr>
            <p:cNvPr id="8" name="矩形"/>
            <p:cNvSpPr/>
            <p:nvPr>
              <p:custDataLst>
                <p:tags r:id="rId7"/>
              </p:custDataLst>
            </p:nvPr>
          </p:nvSpPr>
          <p:spPr>
            <a:xfrm>
              <a:off x="-34" y="0"/>
              <a:ext cx="4105" cy="402"/>
            </a:xfrm>
            <a:prstGeom prst="rect">
              <a:avLst/>
            </a:prstGeom>
            <a:solidFill>
              <a:srgbClr val="0A7BE0"/>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PingFang SC" panose="020B0400000000000000" pitchFamily="34" charset="-122"/>
                <a:ea typeface="PingFang SC" panose="020B0400000000000000" pitchFamily="34" charset="-122"/>
                <a:cs typeface="Calibri"/>
                <a:sym typeface="Calibri"/>
              </a:endParaRPr>
            </a:p>
          </p:txBody>
        </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Jira 业务数据仪表板"/>
          <p:cNvSpPr txBox="1"/>
          <p:nvPr/>
        </p:nvSpPr>
        <p:spPr>
          <a:xfrm>
            <a:off x="16248402" y="1890365"/>
            <a:ext cx="3352800" cy="593725"/>
          </a:xfrm>
          <a:prstGeom prst="rect">
            <a:avLst/>
          </a:prstGeom>
          <a:ln w="12700">
            <a:miter lim="400000"/>
          </a:ln>
        </p:spPr>
        <p:txBody>
          <a:bodyPr wrap="none" lIns="50800" tIns="50800" rIns="50800" bIns="50800" anchor="ctr">
            <a:spAutoFit/>
          </a:bodyPr>
          <a:lstStyle>
            <a:lvl1pPr indent="0" algn="ctr" defTabSz="457200">
              <a:defRPr sz="3200">
                <a:solidFill>
                  <a:srgbClr val="5E5E5E"/>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pPr algn="ctr"/>
            <a:r>
              <a:rPr b="0">
                <a:latin typeface="Helvetica Neue" panose="02000503000000020004" charset="0"/>
                <a:ea typeface="黑体-简" panose="02000000000000000000" charset="-122"/>
                <a:cs typeface="Helvetica"/>
              </a:rPr>
              <a:t>电子银行业务一览</a:t>
            </a:r>
            <a:endParaRPr b="0">
              <a:latin typeface="Helvetica Neue" panose="02000503000000020004" charset="0"/>
              <a:ea typeface="黑体-简" panose="02000000000000000000" charset="-122"/>
              <a:cs typeface="Helvetica"/>
            </a:endParaRPr>
          </a:p>
        </p:txBody>
      </p:sp>
      <p:pic>
        <p:nvPicPr>
          <p:cNvPr id="2" name="图片 1"/>
          <p:cNvPicPr>
            <a:picLocks noChangeAspect="1"/>
          </p:cNvPicPr>
          <p:nvPr/>
        </p:nvPicPr>
        <p:blipFill>
          <a:blip r:embed="rId1"/>
          <a:stretch>
            <a:fillRect/>
          </a:stretch>
        </p:blipFill>
        <p:spPr>
          <a:xfrm>
            <a:off x="14096587" y="2668607"/>
            <a:ext cx="7656429" cy="4287600"/>
          </a:xfrm>
          <a:prstGeom prst="rect">
            <a:avLst/>
          </a:prstGeom>
          <a:ln>
            <a:noFill/>
          </a:ln>
          <a:effectLst>
            <a:outerShdw blurRad="292100" dist="139700" dir="2700000" algn="tl" rotWithShape="0">
              <a:srgbClr val="333333">
                <a:alpha val="65000"/>
              </a:srgbClr>
            </a:outerShdw>
          </a:effectLst>
        </p:spPr>
      </p:pic>
      <p:sp>
        <p:nvSpPr>
          <p:cNvPr id="13" name="Confluence 仪表看板"/>
          <p:cNvSpPr txBox="1"/>
          <p:nvPr/>
        </p:nvSpPr>
        <p:spPr>
          <a:xfrm>
            <a:off x="4340045" y="7472997"/>
            <a:ext cx="3764915" cy="593725"/>
          </a:xfrm>
          <a:prstGeom prst="rect">
            <a:avLst/>
          </a:prstGeom>
          <a:ln w="12700">
            <a:miter lim="400000"/>
          </a:ln>
        </p:spPr>
        <p:txBody>
          <a:bodyPr wrap="none" lIns="50800" tIns="50800" rIns="50800" bIns="50800" anchor="ctr">
            <a:spAutoFit/>
          </a:bodyPr>
          <a:lstStyle>
            <a:lvl1pPr indent="0" algn="ctr" defTabSz="457200">
              <a:defRPr sz="3300" b="1">
                <a:solidFill>
                  <a:srgbClr val="5E5E5E"/>
                </a:solidFill>
                <a:latin typeface="Helvetica"/>
                <a:ea typeface="Helvetica"/>
                <a:cs typeface="Helvetica"/>
                <a:sym typeface="Helvetica"/>
              </a:defRPr>
            </a:lvl1pPr>
          </a:lstStyle>
          <a:p>
            <a:pPr algn="ctr"/>
            <a:r>
              <a:rPr sz="3200">
                <a:latin typeface="Helvetica Neue" panose="02000503000000020004" charset="0"/>
                <a:ea typeface="黑体-简" panose="02000000000000000000" charset="-122"/>
              </a:rPr>
              <a:t>某产品销售数据大屏</a:t>
            </a:r>
            <a:endParaRPr sz="3200">
              <a:latin typeface="Helvetica Neue" panose="02000503000000020004" charset="0"/>
              <a:ea typeface="黑体-简" panose="02000000000000000000" charset="-122"/>
            </a:endParaRPr>
          </a:p>
        </p:txBody>
      </p:sp>
      <p:sp>
        <p:nvSpPr>
          <p:cNvPr id="14" name="Redmine 任务分析大屏"/>
          <p:cNvSpPr txBox="1"/>
          <p:nvPr/>
        </p:nvSpPr>
        <p:spPr>
          <a:xfrm>
            <a:off x="16045202" y="7480691"/>
            <a:ext cx="3759200" cy="593725"/>
          </a:xfrm>
          <a:prstGeom prst="rect">
            <a:avLst/>
          </a:prstGeom>
          <a:ln w="12700">
            <a:miter lim="400000"/>
          </a:ln>
        </p:spPr>
        <p:txBody>
          <a:bodyPr wrap="none" lIns="50800" tIns="50800" rIns="50800" bIns="50800" anchor="ctr">
            <a:spAutoFit/>
          </a:bodyPr>
          <a:lstStyle>
            <a:lvl1pPr indent="0" algn="ctr" defTabSz="457200">
              <a:defRPr sz="3200">
                <a:solidFill>
                  <a:srgbClr val="5E5E5E"/>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pPr algn="ctr"/>
            <a:r>
              <a:rPr>
                <a:latin typeface="Helvetica Neue" panose="02000503000000020004" charset="0"/>
                <a:ea typeface="黑体-简" panose="02000000000000000000" charset="-122"/>
                <a:cs typeface="Helvetica"/>
              </a:rPr>
              <a:t>某公司销售线索看板</a:t>
            </a:r>
            <a:endParaRPr>
              <a:latin typeface="Helvetica Neue" panose="02000503000000020004" charset="0"/>
              <a:ea typeface="黑体-简" panose="02000000000000000000" charset="-122"/>
              <a:cs typeface="Helvetica"/>
            </a:endParaRPr>
          </a:p>
        </p:txBody>
      </p:sp>
      <p:pic>
        <p:nvPicPr>
          <p:cNvPr id="15" name="图片 14"/>
          <p:cNvPicPr>
            <a:picLocks noChangeAspect="1"/>
          </p:cNvPicPr>
          <p:nvPr/>
        </p:nvPicPr>
        <p:blipFill>
          <a:blip r:embed="rId2"/>
          <a:stretch>
            <a:fillRect/>
          </a:stretch>
        </p:blipFill>
        <p:spPr>
          <a:xfrm>
            <a:off x="2416480" y="8340939"/>
            <a:ext cx="7612044" cy="4287600"/>
          </a:xfrm>
          <a:prstGeom prst="rect">
            <a:avLst/>
          </a:prstGeom>
          <a:ln>
            <a:noFill/>
          </a:ln>
          <a:effectLst>
            <a:outerShdw blurRad="292100" dist="139700" dir="2700000" algn="tl" rotWithShape="0">
              <a:srgbClr val="333333">
                <a:alpha val="65000"/>
              </a:srgbClr>
            </a:outerShdw>
          </a:effectLst>
        </p:spPr>
      </p:pic>
      <p:pic>
        <p:nvPicPr>
          <p:cNvPr id="16" name="图片 15"/>
          <p:cNvPicPr>
            <a:picLocks noChangeAspect="1"/>
          </p:cNvPicPr>
          <p:nvPr/>
        </p:nvPicPr>
        <p:blipFill>
          <a:blip r:embed="rId3"/>
          <a:stretch>
            <a:fillRect/>
          </a:stretch>
        </p:blipFill>
        <p:spPr>
          <a:xfrm>
            <a:off x="14085050" y="8314410"/>
            <a:ext cx="7679503" cy="4287600"/>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4"/>
          <a:stretch>
            <a:fillRect/>
          </a:stretch>
        </p:blipFill>
        <p:spPr>
          <a:xfrm>
            <a:off x="2405225" y="2689111"/>
            <a:ext cx="7634554" cy="4287600"/>
          </a:xfrm>
          <a:prstGeom prst="rect">
            <a:avLst/>
          </a:prstGeom>
          <a:ln>
            <a:noFill/>
          </a:ln>
          <a:effectLst>
            <a:outerShdw blurRad="292100" dist="139700" dir="2700000" algn="tl" rotWithShape="0">
              <a:srgbClr val="333333">
                <a:alpha val="65000"/>
              </a:srgbClr>
            </a:outerShdw>
          </a:effectLst>
        </p:spPr>
      </p:pic>
      <p:sp>
        <p:nvSpPr>
          <p:cNvPr id="18" name="Confluence 仪表看板"/>
          <p:cNvSpPr txBox="1"/>
          <p:nvPr/>
        </p:nvSpPr>
        <p:spPr>
          <a:xfrm>
            <a:off x="4340045" y="1898060"/>
            <a:ext cx="3764915" cy="593725"/>
          </a:xfrm>
          <a:prstGeom prst="rect">
            <a:avLst/>
          </a:prstGeom>
          <a:ln w="12700">
            <a:miter lim="400000"/>
          </a:ln>
        </p:spPr>
        <p:txBody>
          <a:bodyPr wrap="none" lIns="50800" tIns="50800" rIns="50800" bIns="50800" anchor="ctr">
            <a:spAutoFit/>
          </a:bodyPr>
          <a:lstStyle>
            <a:lvl1pPr indent="0" algn="ctr" defTabSz="457200">
              <a:defRPr sz="3300" b="1">
                <a:solidFill>
                  <a:srgbClr val="5E5E5E"/>
                </a:solidFill>
                <a:latin typeface="Helvetica"/>
                <a:ea typeface="Helvetica"/>
                <a:cs typeface="Helvetica"/>
                <a:sym typeface="Helvetica"/>
              </a:defRPr>
            </a:lvl1pPr>
          </a:lstStyle>
          <a:p>
            <a:pPr algn="ctr"/>
            <a:r>
              <a:rPr sz="3200">
                <a:latin typeface="Helvetica Neue" panose="02000503000000020004" charset="0"/>
                <a:ea typeface="黑体-简" panose="02000000000000000000" charset="-122"/>
              </a:rPr>
              <a:t>某通讯公司运营数据</a:t>
            </a:r>
            <a:endParaRPr sz="3200">
              <a:latin typeface="Helvetica Neue" panose="02000503000000020004" charset="0"/>
              <a:ea typeface="黑体-简" panose="02000000000000000000" charset="-122"/>
            </a:endParaRPr>
          </a:p>
        </p:txBody>
      </p:sp>
      <p:sp>
        <p:nvSpPr>
          <p:cNvPr id="19" name="文本框 18"/>
          <p:cNvSpPr txBox="1"/>
          <p:nvPr/>
        </p:nvSpPr>
        <p:spPr>
          <a:xfrm>
            <a:off x="2464848" y="12996870"/>
            <a:ext cx="12399264" cy="5219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2800" dirty="0">
                <a:latin typeface="Helvetica Neue" panose="02000503000000020004" charset="0"/>
                <a:ea typeface="黑体-简" panose="02000000000000000000" charset="-122"/>
              </a:rPr>
              <a:t>模版市场地址：</a:t>
            </a:r>
            <a:r>
              <a:rPr lang="zh-CN" altLang="en-US" sz="2800" dirty="0">
                <a:latin typeface="Helvetica Neue" panose="02000503000000020004" charset="0"/>
                <a:ea typeface="黑体-简" panose="02000000000000000000" charset="-122"/>
                <a:hlinkClick r:id="rId5"/>
              </a:rPr>
              <a:t>https://dataease.io/templates/</a:t>
            </a:r>
            <a:endParaRPr lang="en-US" altLang="zh-CN" sz="2800" dirty="0">
              <a:latin typeface="Helvetica Neue" panose="02000503000000020004" charset="0"/>
              <a:ea typeface="黑体-简" panose="02000000000000000000" charset="-122"/>
            </a:endParaRPr>
          </a:p>
        </p:txBody>
      </p:sp>
      <p:grpSp>
        <p:nvGrpSpPr>
          <p:cNvPr id="5" name="组合 4"/>
          <p:cNvGrpSpPr/>
          <p:nvPr/>
        </p:nvGrpSpPr>
        <p:grpSpPr>
          <a:xfrm>
            <a:off x="-21590" y="0"/>
            <a:ext cx="4894580" cy="1210945"/>
            <a:chOff x="-34" y="0"/>
            <a:chExt cx="7708" cy="1907"/>
          </a:xfrm>
        </p:grpSpPr>
        <p:sp>
          <p:nvSpPr>
            <p:cNvPr id="4" name="模板市场精选模板"/>
            <p:cNvSpPr txBox="1"/>
            <p:nvPr>
              <p:custDataLst>
                <p:tags r:id="rId6"/>
              </p:custDataLst>
            </p:nvPr>
          </p:nvSpPr>
          <p:spPr>
            <a:xfrm>
              <a:off x="22" y="403"/>
              <a:ext cx="7652" cy="1505"/>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zh-CN" sz="5000" b="1"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Helvetica Neue" panose="02000503000000020004"/>
                </a:rPr>
                <a:t>行业应用</a:t>
              </a:r>
              <a:endParaRPr kumimoji="0" lang="zh-CN" sz="5000" b="1"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Helvetica Neue" panose="02000503000000020004"/>
              </a:endParaRPr>
            </a:p>
          </p:txBody>
        </p:sp>
        <p:sp>
          <p:nvSpPr>
            <p:cNvPr id="6" name="矩形"/>
            <p:cNvSpPr/>
            <p:nvPr>
              <p:custDataLst>
                <p:tags r:id="rId7"/>
              </p:custDataLst>
            </p:nvPr>
          </p:nvSpPr>
          <p:spPr>
            <a:xfrm>
              <a:off x="-34" y="0"/>
              <a:ext cx="4105" cy="402"/>
            </a:xfrm>
            <a:prstGeom prst="rect">
              <a:avLst/>
            </a:prstGeom>
            <a:solidFill>
              <a:srgbClr val="0A7BE0"/>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PingFang SC" panose="020B0400000000000000" pitchFamily="34" charset="-122"/>
                <a:ea typeface="PingFang SC" panose="020B0400000000000000" pitchFamily="34" charset="-122"/>
                <a:cs typeface="Calibri"/>
                <a:sym typeface="Calibri"/>
              </a:endParaRPr>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测试质量大屏"/>
          <p:cNvSpPr txBox="1"/>
          <p:nvPr/>
        </p:nvSpPr>
        <p:spPr>
          <a:xfrm>
            <a:off x="5047445" y="2032572"/>
            <a:ext cx="2540000" cy="593725"/>
          </a:xfrm>
          <a:prstGeom prst="rect">
            <a:avLst/>
          </a:prstGeom>
          <a:ln w="12700">
            <a:miter lim="400000"/>
          </a:ln>
        </p:spPr>
        <p:txBody>
          <a:bodyPr wrap="none" lIns="50800" tIns="50800" rIns="50800" bIns="50800" anchor="ctr">
            <a:spAutoFit/>
          </a:bodyPr>
          <a:lstStyle>
            <a:lvl1pPr indent="0" algn="ctr" defTabSz="457200">
              <a:defRPr sz="3200">
                <a:solidFill>
                  <a:srgbClr val="5E5E5E"/>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r>
              <a:rPr>
                <a:latin typeface="Helvetica Neue" panose="02000503000000020004" charset="0"/>
                <a:ea typeface="黑体-简" panose="02000000000000000000" charset="-122"/>
              </a:rPr>
              <a:t>测试质量大屏</a:t>
            </a:r>
            <a:endParaRPr>
              <a:latin typeface="Helvetica Neue" panose="02000503000000020004" charset="0"/>
              <a:ea typeface="黑体-简" panose="02000000000000000000" charset="-122"/>
            </a:endParaRPr>
          </a:p>
        </p:txBody>
      </p:sp>
      <p:sp>
        <p:nvSpPr>
          <p:cNvPr id="503" name="运维安全审计大屏"/>
          <p:cNvSpPr txBox="1"/>
          <p:nvPr/>
        </p:nvSpPr>
        <p:spPr>
          <a:xfrm>
            <a:off x="16503880" y="2032572"/>
            <a:ext cx="3352800" cy="593725"/>
          </a:xfrm>
          <a:prstGeom prst="rect">
            <a:avLst/>
          </a:prstGeom>
          <a:ln w="12700">
            <a:miter lim="400000"/>
          </a:ln>
        </p:spPr>
        <p:txBody>
          <a:bodyPr wrap="none" lIns="50800" tIns="50800" rIns="50800" bIns="50800" anchor="ctr">
            <a:spAutoFit/>
          </a:bodyPr>
          <a:lstStyle>
            <a:lvl1pPr indent="0" algn="ctr" defTabSz="457200">
              <a:defRPr sz="3200">
                <a:solidFill>
                  <a:srgbClr val="5E5E5E"/>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r>
              <a:rPr>
                <a:latin typeface="Helvetica Neue" panose="02000503000000020004" charset="0"/>
                <a:ea typeface="黑体-简" panose="02000000000000000000" charset="-122"/>
              </a:rPr>
              <a:t>运维安全审计大屏</a:t>
            </a:r>
            <a:endParaRPr>
              <a:latin typeface="Helvetica Neue" panose="02000503000000020004" charset="0"/>
              <a:ea typeface="黑体-简" panose="02000000000000000000" charset="-122"/>
            </a:endParaRPr>
          </a:p>
        </p:txBody>
      </p:sp>
      <p:pic>
        <p:nvPicPr>
          <p:cNvPr id="506" name="11-MeterSphere 测试质量大屏.png" descr="11-MeterSphere 测试质量大屏.png"/>
          <p:cNvPicPr>
            <a:picLocks noChangeAspect="1"/>
          </p:cNvPicPr>
          <p:nvPr/>
        </p:nvPicPr>
        <p:blipFill>
          <a:blip r:embed="rId1"/>
          <a:stretch>
            <a:fillRect/>
          </a:stretch>
        </p:blipFill>
        <p:spPr>
          <a:xfrm>
            <a:off x="2507444" y="2896134"/>
            <a:ext cx="7620001" cy="4286251"/>
          </a:xfrm>
          <a:prstGeom prst="rect">
            <a:avLst/>
          </a:prstGeom>
          <a:ln>
            <a:noFill/>
          </a:ln>
          <a:effectLst>
            <a:outerShdw blurRad="292100" dist="139700" dir="2700000" algn="tl" rotWithShape="0">
              <a:srgbClr val="333333">
                <a:alpha val="65000"/>
              </a:srgbClr>
            </a:outerShdw>
          </a:effectLst>
        </p:spPr>
      </p:pic>
      <p:pic>
        <p:nvPicPr>
          <p:cNvPr id="507" name="12-JumpServer 运维安全审计大屏.png" descr="12-JumpServer 运维安全审计大屏.png"/>
          <p:cNvPicPr>
            <a:picLocks noChangeAspect="1"/>
          </p:cNvPicPr>
          <p:nvPr/>
        </p:nvPicPr>
        <p:blipFill>
          <a:blip r:embed="rId2"/>
          <a:stretch>
            <a:fillRect/>
          </a:stretch>
        </p:blipFill>
        <p:spPr>
          <a:xfrm>
            <a:off x="14370279" y="2889784"/>
            <a:ext cx="7620001" cy="4286251"/>
          </a:xfrm>
          <a:prstGeom prst="rect">
            <a:avLst/>
          </a:prstGeom>
          <a:ln>
            <a:noFill/>
          </a:ln>
          <a:effectLst>
            <a:outerShdw blurRad="292100" dist="139700" dir="2700000" algn="tl" rotWithShape="0">
              <a:srgbClr val="333333">
                <a:alpha val="65000"/>
              </a:srgbClr>
            </a:outerShdw>
          </a:effectLst>
        </p:spPr>
      </p:pic>
      <p:sp>
        <p:nvSpPr>
          <p:cNvPr id="15" name="禅道业务数据分析大屏"/>
          <p:cNvSpPr txBox="1"/>
          <p:nvPr/>
        </p:nvSpPr>
        <p:spPr>
          <a:xfrm>
            <a:off x="4231470" y="7458572"/>
            <a:ext cx="4171950" cy="593725"/>
          </a:xfrm>
          <a:prstGeom prst="rect">
            <a:avLst/>
          </a:prstGeom>
          <a:ln w="12700">
            <a:miter lim="400000"/>
          </a:ln>
        </p:spPr>
        <p:txBody>
          <a:bodyPr wrap="none" lIns="50800" tIns="50800" rIns="50800" bIns="50800" anchor="ctr">
            <a:spAutoFit/>
          </a:bodyPr>
          <a:lstStyle>
            <a:lvl1pPr indent="0" algn="ctr" defTabSz="457200">
              <a:defRPr sz="3300" b="1">
                <a:solidFill>
                  <a:srgbClr val="5E5E5E"/>
                </a:solidFill>
                <a:latin typeface="Helvetica"/>
                <a:ea typeface="Helvetica"/>
                <a:cs typeface="Helvetica"/>
                <a:sym typeface="Helvetica"/>
              </a:defRPr>
            </a:lvl1pPr>
          </a:lstStyle>
          <a:p>
            <a:r>
              <a:rPr sz="3200">
                <a:latin typeface="Helvetica Neue" panose="02000503000000020004" charset="0"/>
                <a:ea typeface="黑体-简" panose="02000000000000000000" charset="-122"/>
              </a:rPr>
              <a:t>禅道业务数据分析大屏</a:t>
            </a:r>
            <a:endParaRPr sz="3200">
              <a:latin typeface="Helvetica Neue" panose="02000503000000020004" charset="0"/>
              <a:ea typeface="黑体-简" panose="02000000000000000000" charset="-122"/>
            </a:endParaRPr>
          </a:p>
        </p:txBody>
      </p:sp>
      <p:pic>
        <p:nvPicPr>
          <p:cNvPr id="16" name="08 - 禅道仪表板.png" descr="08 - 禅道仪表板.png"/>
          <p:cNvPicPr>
            <a:picLocks noChangeAspect="1"/>
          </p:cNvPicPr>
          <p:nvPr/>
        </p:nvPicPr>
        <p:blipFill>
          <a:blip r:embed="rId3"/>
          <a:stretch>
            <a:fillRect/>
          </a:stretch>
        </p:blipFill>
        <p:spPr>
          <a:xfrm>
            <a:off x="2507444" y="8310705"/>
            <a:ext cx="7620001" cy="4286251"/>
          </a:xfrm>
          <a:prstGeom prst="rect">
            <a:avLst/>
          </a:prstGeom>
          <a:ln>
            <a:noFill/>
          </a:ln>
          <a:effectLst>
            <a:outerShdw blurRad="292100" dist="139700" dir="2700000" algn="tl" rotWithShape="0">
              <a:srgbClr val="333333">
                <a:alpha val="65000"/>
              </a:srgbClr>
            </a:outerShdw>
          </a:effectLst>
        </p:spPr>
      </p:pic>
      <p:sp>
        <p:nvSpPr>
          <p:cNvPr id="17" name="云服务平台数据大屏"/>
          <p:cNvSpPr txBox="1"/>
          <p:nvPr/>
        </p:nvSpPr>
        <p:spPr>
          <a:xfrm>
            <a:off x="16300680" y="7422908"/>
            <a:ext cx="3759200" cy="593725"/>
          </a:xfrm>
          <a:prstGeom prst="rect">
            <a:avLst/>
          </a:prstGeom>
          <a:ln w="12700">
            <a:miter lim="400000"/>
          </a:ln>
        </p:spPr>
        <p:txBody>
          <a:bodyPr wrap="none" lIns="50800" tIns="50800" rIns="50800" bIns="50800" anchor="ctr">
            <a:spAutoFit/>
          </a:bodyPr>
          <a:lstStyle>
            <a:lvl1pPr indent="0" algn="ctr" defTabSz="457200">
              <a:defRPr sz="3200">
                <a:solidFill>
                  <a:srgbClr val="5E5E5E"/>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r>
              <a:rPr>
                <a:latin typeface="Helvetica Neue" panose="02000503000000020004" charset="0"/>
                <a:ea typeface="黑体-简" panose="02000000000000000000" charset="-122"/>
              </a:rPr>
              <a:t>云服务平台数据大屏</a:t>
            </a:r>
            <a:endParaRPr>
              <a:latin typeface="Helvetica Neue" panose="02000503000000020004" charset="0"/>
              <a:ea typeface="黑体-简" panose="02000000000000000000" charset="-122"/>
            </a:endParaRPr>
          </a:p>
        </p:txBody>
      </p:sp>
      <p:pic>
        <p:nvPicPr>
          <p:cNvPr id="18" name="08 - 云服务平台数据大屏.png" descr="08 - 云服务平台数据大屏.png"/>
          <p:cNvPicPr>
            <a:picLocks noChangeAspect="1"/>
          </p:cNvPicPr>
          <p:nvPr/>
        </p:nvPicPr>
        <p:blipFill>
          <a:blip r:embed="rId4"/>
          <a:stretch>
            <a:fillRect/>
          </a:stretch>
        </p:blipFill>
        <p:spPr>
          <a:xfrm>
            <a:off x="14370279" y="8310705"/>
            <a:ext cx="7620001" cy="4286251"/>
          </a:xfrm>
          <a:prstGeom prst="rect">
            <a:avLst/>
          </a:prstGeom>
          <a:ln>
            <a:noFill/>
          </a:ln>
          <a:effectLst>
            <a:outerShdw blurRad="292100" dist="139700" dir="2700000" algn="tl" rotWithShape="0">
              <a:srgbClr val="333333">
                <a:alpha val="65000"/>
              </a:srgbClr>
            </a:outerShdw>
          </a:effectLst>
        </p:spPr>
      </p:pic>
      <p:sp>
        <p:nvSpPr>
          <p:cNvPr id="20" name="文本框 19"/>
          <p:cNvSpPr txBox="1"/>
          <p:nvPr/>
        </p:nvSpPr>
        <p:spPr>
          <a:xfrm>
            <a:off x="2464848" y="12996870"/>
            <a:ext cx="12399264" cy="5219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2800" dirty="0">
                <a:latin typeface="Helvetica Neue" panose="02000503000000020004" charset="0"/>
                <a:ea typeface="黑体-简" panose="02000000000000000000" charset="-122"/>
              </a:rPr>
              <a:t>模版市场地址：</a:t>
            </a:r>
            <a:r>
              <a:rPr lang="zh-CN" altLang="en-US" sz="2800" dirty="0">
                <a:latin typeface="Helvetica Neue" panose="02000503000000020004" charset="0"/>
                <a:ea typeface="黑体-简" panose="02000000000000000000" charset="-122"/>
                <a:hlinkClick r:id="rId5"/>
              </a:rPr>
              <a:t>https://dataease.io/templates/</a:t>
            </a:r>
            <a:endParaRPr lang="en-US" altLang="zh-CN" sz="2800" dirty="0">
              <a:latin typeface="Helvetica Neue" panose="02000503000000020004" charset="0"/>
              <a:ea typeface="黑体-简" panose="02000000000000000000" charset="-122"/>
            </a:endParaRPr>
          </a:p>
        </p:txBody>
      </p:sp>
      <p:grpSp>
        <p:nvGrpSpPr>
          <p:cNvPr id="5" name="组合 4"/>
          <p:cNvGrpSpPr/>
          <p:nvPr/>
        </p:nvGrpSpPr>
        <p:grpSpPr>
          <a:xfrm>
            <a:off x="-21590" y="0"/>
            <a:ext cx="4894580" cy="1210945"/>
            <a:chOff x="-34" y="0"/>
            <a:chExt cx="7708" cy="1907"/>
          </a:xfrm>
        </p:grpSpPr>
        <p:sp>
          <p:nvSpPr>
            <p:cNvPr id="3" name="模板市场精选模板"/>
            <p:cNvSpPr txBox="1"/>
            <p:nvPr>
              <p:custDataLst>
                <p:tags r:id="rId6"/>
              </p:custDataLst>
            </p:nvPr>
          </p:nvSpPr>
          <p:spPr>
            <a:xfrm>
              <a:off x="22" y="403"/>
              <a:ext cx="7652" cy="1505"/>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zh-CN" sz="5000" b="1"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Helvetica Neue" panose="02000503000000020004"/>
                </a:rPr>
                <a:t>行业应用</a:t>
              </a:r>
              <a:endParaRPr kumimoji="0" lang="zh-CN" sz="5000" b="1"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Helvetica Neue" panose="02000503000000020004"/>
              </a:endParaRPr>
            </a:p>
          </p:txBody>
        </p:sp>
        <p:sp>
          <p:nvSpPr>
            <p:cNvPr id="4" name="矩形"/>
            <p:cNvSpPr/>
            <p:nvPr>
              <p:custDataLst>
                <p:tags r:id="rId7"/>
              </p:custDataLst>
            </p:nvPr>
          </p:nvSpPr>
          <p:spPr>
            <a:xfrm>
              <a:off x="-34" y="0"/>
              <a:ext cx="4105" cy="402"/>
            </a:xfrm>
            <a:prstGeom prst="rect">
              <a:avLst/>
            </a:prstGeom>
            <a:solidFill>
              <a:srgbClr val="0A7BE0"/>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PingFang SC" panose="020B0400000000000000" pitchFamily="34" charset="-122"/>
                <a:ea typeface="PingFang SC" panose="020B0400000000000000" pitchFamily="34" charset="-122"/>
                <a:cs typeface="Calibri"/>
                <a:sym typeface="Calibri"/>
              </a:endParaRPr>
            </a:p>
          </p:txBody>
        </p:sp>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Dataease 快速安装与在线文档"/>
          <p:cNvSpPr txBox="1"/>
          <p:nvPr/>
        </p:nvSpPr>
        <p:spPr>
          <a:xfrm>
            <a:off x="3602990"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b="0" dirty="0" err="1">
                <a:latin typeface="Helvetica Neue" panose="02000503000000020004" charset="0"/>
                <a:ea typeface="黑体-简" panose="02000000000000000000" charset="-122"/>
              </a:rPr>
              <a:t>数据可视化</a:t>
            </a:r>
            <a:r>
              <a:rPr lang="zh-CN" b="0" dirty="0">
                <a:latin typeface="Helvetica Neue" panose="02000503000000020004" charset="0"/>
                <a:ea typeface="黑体-简" panose="02000000000000000000" charset="-122"/>
              </a:rPr>
              <a:t>基础</a:t>
            </a:r>
            <a:endParaRPr lang="zh-CN" b="0" dirty="0">
              <a:latin typeface="Helvetica Neue" panose="02000503000000020004" charset="0"/>
              <a:ea typeface="黑体-简" panose="02000000000000000000" charset="-122"/>
            </a:endParaRPr>
          </a:p>
        </p:txBody>
      </p:sp>
      <p:sp>
        <p:nvSpPr>
          <p:cNvPr id="208" name="1"/>
          <p:cNvSpPr/>
          <p:nvPr/>
        </p:nvSpPr>
        <p:spPr>
          <a:xfrm>
            <a:off x="1219835"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latin typeface="Helvetica Neue" panose="02000503000000020004" charset="0"/>
                <a:ea typeface="黑体-简" panose="02000000000000000000" charset="-122"/>
              </a:rPr>
              <a:t>1</a:t>
            </a:r>
            <a:endParaRPr sz="8300">
              <a:latin typeface="Helvetica Neue" panose="02000503000000020004" charset="0"/>
              <a:ea typeface="黑体-简" panose="02000000000000000000" charset="-122"/>
            </a:endParaRPr>
          </a:p>
        </p:txBody>
      </p:sp>
      <p:sp>
        <p:nvSpPr>
          <p:cNvPr id="209" name="线条"/>
          <p:cNvSpPr/>
          <p:nvPr/>
        </p:nvSpPr>
        <p:spPr>
          <a:xfrm>
            <a:off x="3593465"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5" name="DataEase 功能架构介绍"/>
          <p:cNvSpPr txBox="1"/>
          <p:nvPr/>
        </p:nvSpPr>
        <p:spPr>
          <a:xfrm>
            <a:off x="3604895"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dirty="0">
                <a:latin typeface="Helvetica Neue" panose="02000503000000020004" charset="0"/>
                <a:ea typeface="黑体-简" panose="02000000000000000000" charset="-122"/>
              </a:rPr>
              <a:t>可视化图表类型</a:t>
            </a:r>
            <a:endParaRPr lang="zh-CN" dirty="0">
              <a:latin typeface="Helvetica Neue" panose="02000503000000020004" charset="0"/>
              <a:ea typeface="黑体-简" panose="02000000000000000000" charset="-122"/>
            </a:endParaRPr>
          </a:p>
        </p:txBody>
      </p:sp>
      <p:sp>
        <p:nvSpPr>
          <p:cNvPr id="210" name="2"/>
          <p:cNvSpPr/>
          <p:nvPr/>
        </p:nvSpPr>
        <p:spPr>
          <a:xfrm>
            <a:off x="1219835" y="4839970"/>
            <a:ext cx="1857375" cy="1880235"/>
          </a:xfrm>
          <a:prstGeom prst="diamond">
            <a:avLst/>
          </a:prstGeom>
          <a:solidFill>
            <a:srgbClr val="0A7BE0"/>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latin typeface="Helvetica Neue" panose="02000503000000020004" charset="0"/>
                <a:ea typeface="黑体-简" panose="02000000000000000000" charset="-122"/>
              </a:rPr>
              <a:t>2</a:t>
            </a:r>
            <a:endParaRPr sz="8300">
              <a:latin typeface="Helvetica Neue" panose="02000503000000020004" charset="0"/>
              <a:ea typeface="黑体-简" panose="02000000000000000000" charset="-122"/>
            </a:endParaRPr>
          </a:p>
        </p:txBody>
      </p:sp>
      <p:sp>
        <p:nvSpPr>
          <p:cNvPr id="213" name="线条"/>
          <p:cNvSpPr/>
          <p:nvPr/>
        </p:nvSpPr>
        <p:spPr>
          <a:xfrm>
            <a:off x="3604895"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6" name="DataEase 数据分析与仪表板制作实战"/>
          <p:cNvSpPr txBox="1"/>
          <p:nvPr/>
        </p:nvSpPr>
        <p:spPr>
          <a:xfrm>
            <a:off x="3641725"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数据可视化的特点</a:t>
            </a:r>
            <a:endParaRPr lang="zh-CN" b="0" dirty="0">
              <a:latin typeface="Helvetica Neue" panose="02000503000000020004" charset="0"/>
              <a:ea typeface="黑体-简" panose="02000000000000000000" charset="-122"/>
            </a:endParaRPr>
          </a:p>
        </p:txBody>
      </p:sp>
      <p:sp>
        <p:nvSpPr>
          <p:cNvPr id="211" name="3"/>
          <p:cNvSpPr/>
          <p:nvPr/>
        </p:nvSpPr>
        <p:spPr>
          <a:xfrm>
            <a:off x="1257300"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latin typeface="Helvetica Neue" panose="02000503000000020004" charset="0"/>
                <a:ea typeface="黑体-简" panose="02000000000000000000" charset="-122"/>
              </a:rPr>
              <a:t>3</a:t>
            </a:r>
            <a:endParaRPr sz="8300">
              <a:latin typeface="Helvetica Neue" panose="02000503000000020004" charset="0"/>
              <a:ea typeface="黑体-简" panose="02000000000000000000" charset="-122"/>
            </a:endParaRPr>
          </a:p>
        </p:txBody>
      </p:sp>
      <p:sp>
        <p:nvSpPr>
          <p:cNvPr id="214" name="线条"/>
          <p:cNvSpPr/>
          <p:nvPr/>
        </p:nvSpPr>
        <p:spPr>
          <a:xfrm>
            <a:off x="3641725"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7" name="DataEase 数据分析与仪表板制作实战"/>
          <p:cNvSpPr txBox="1"/>
          <p:nvPr/>
        </p:nvSpPr>
        <p:spPr>
          <a:xfrm>
            <a:off x="3641725"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数据可视化的挑战</a:t>
            </a:r>
            <a:endParaRPr lang="zh-CN" b="0" dirty="0">
              <a:latin typeface="Helvetica Neue" panose="02000503000000020004" charset="0"/>
              <a:ea typeface="黑体-简" panose="02000000000000000000" charset="-122"/>
            </a:endParaRPr>
          </a:p>
        </p:txBody>
      </p:sp>
      <p:sp>
        <p:nvSpPr>
          <p:cNvPr id="212" name="4"/>
          <p:cNvSpPr/>
          <p:nvPr/>
        </p:nvSpPr>
        <p:spPr>
          <a:xfrm>
            <a:off x="1257300"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latin typeface="Helvetica Neue" panose="02000503000000020004" charset="0"/>
                <a:ea typeface="黑体-简" panose="02000000000000000000" charset="-122"/>
                <a:cs typeface="Trebuchet MS Bold" panose="020B0703020202090204" charset="0"/>
              </a:rPr>
              <a:t>4</a:t>
            </a:r>
            <a:endParaRPr sz="8300">
              <a:latin typeface="Helvetica Neue" panose="02000503000000020004" charset="0"/>
              <a:ea typeface="黑体-简" panose="02000000000000000000" charset="-122"/>
              <a:cs typeface="Trebuchet MS Bold" panose="020B0703020202090204" charset="0"/>
            </a:endParaRPr>
          </a:p>
        </p:txBody>
      </p:sp>
      <p:sp>
        <p:nvSpPr>
          <p:cNvPr id="215" name="线条"/>
          <p:cNvSpPr/>
          <p:nvPr/>
        </p:nvSpPr>
        <p:spPr>
          <a:xfrm>
            <a:off x="3641725"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7" name="Dataease 快速安装与在线文档"/>
          <p:cNvSpPr txBox="1"/>
          <p:nvPr>
            <p:custDataLst>
              <p:tags r:id="rId1"/>
            </p:custDataLst>
          </p:nvPr>
        </p:nvSpPr>
        <p:spPr>
          <a:xfrm>
            <a:off x="14580235"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数据分析</a:t>
            </a:r>
            <a:endParaRPr lang="zh-CN" b="0" dirty="0">
              <a:latin typeface="Helvetica Neue" panose="02000503000000020004" charset="0"/>
              <a:ea typeface="黑体-简" panose="02000000000000000000" charset="-122"/>
            </a:endParaRPr>
          </a:p>
        </p:txBody>
      </p:sp>
      <p:sp>
        <p:nvSpPr>
          <p:cNvPr id="8" name="1"/>
          <p:cNvSpPr/>
          <p:nvPr>
            <p:custDataLst>
              <p:tags r:id="rId2"/>
            </p:custDataLst>
          </p:nvPr>
        </p:nvSpPr>
        <p:spPr>
          <a:xfrm>
            <a:off x="12197080"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300">
                <a:latin typeface="Helvetica Neue" panose="02000503000000020004" charset="0"/>
                <a:ea typeface="黑体-简" panose="02000000000000000000" charset="-122"/>
                <a:cs typeface="Trebuchet MS Bold" panose="020B0703020202090204" charset="0"/>
              </a:rPr>
              <a:t>5</a:t>
            </a:r>
            <a:endParaRPr lang="en-US" sz="8300">
              <a:latin typeface="Helvetica Neue" panose="02000503000000020004" charset="0"/>
              <a:ea typeface="黑体-简" panose="02000000000000000000" charset="-122"/>
              <a:cs typeface="Trebuchet MS Bold" panose="020B0703020202090204" charset="0"/>
            </a:endParaRPr>
          </a:p>
        </p:txBody>
      </p:sp>
      <p:sp>
        <p:nvSpPr>
          <p:cNvPr id="9" name="线条"/>
          <p:cNvSpPr/>
          <p:nvPr>
            <p:custDataLst>
              <p:tags r:id="rId3"/>
            </p:custDataLst>
          </p:nvPr>
        </p:nvSpPr>
        <p:spPr>
          <a:xfrm>
            <a:off x="14570710"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1" name="DataEase 功能架构介绍"/>
          <p:cNvSpPr txBox="1"/>
          <p:nvPr>
            <p:custDataLst>
              <p:tags r:id="rId4"/>
            </p:custDataLst>
          </p:nvPr>
        </p:nvSpPr>
        <p:spPr>
          <a:xfrm>
            <a:off x="14582140"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数据可视化工具介绍</a:t>
            </a:r>
            <a:endParaRPr lang="zh-CN" b="0" dirty="0">
              <a:latin typeface="Helvetica Neue" panose="02000503000000020004" charset="0"/>
              <a:ea typeface="黑体-简" panose="02000000000000000000" charset="-122"/>
            </a:endParaRPr>
          </a:p>
        </p:txBody>
      </p:sp>
      <p:sp>
        <p:nvSpPr>
          <p:cNvPr id="12" name="2"/>
          <p:cNvSpPr/>
          <p:nvPr>
            <p:custDataLst>
              <p:tags r:id="rId5"/>
            </p:custDataLst>
          </p:nvPr>
        </p:nvSpPr>
        <p:spPr>
          <a:xfrm>
            <a:off x="12197080"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300">
                <a:latin typeface="Helvetica Neue" panose="02000503000000020004" charset="0"/>
                <a:ea typeface="黑体-简" panose="02000000000000000000" charset="-122"/>
                <a:cs typeface="Trebuchet MS Bold" panose="020B0703020202090204" charset="0"/>
              </a:rPr>
              <a:t>6</a:t>
            </a:r>
            <a:endParaRPr lang="en-US" sz="8300">
              <a:latin typeface="Helvetica Neue" panose="02000503000000020004" charset="0"/>
              <a:ea typeface="黑体-简" panose="02000000000000000000" charset="-122"/>
              <a:cs typeface="Trebuchet MS Bold" panose="020B0703020202090204" charset="0"/>
            </a:endParaRPr>
          </a:p>
        </p:txBody>
      </p:sp>
      <p:sp>
        <p:nvSpPr>
          <p:cNvPr id="13" name="线条"/>
          <p:cNvSpPr/>
          <p:nvPr>
            <p:custDataLst>
              <p:tags r:id="rId6"/>
            </p:custDataLst>
          </p:nvPr>
        </p:nvSpPr>
        <p:spPr>
          <a:xfrm>
            <a:off x="14582140"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5" name="DataEase 数据分析与仪表板制作实战"/>
          <p:cNvSpPr txBox="1"/>
          <p:nvPr>
            <p:custDataLst>
              <p:tags r:id="rId7"/>
            </p:custDataLst>
          </p:nvPr>
        </p:nvSpPr>
        <p:spPr>
          <a:xfrm>
            <a:off x="14618970"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数据可视化分析过程</a:t>
            </a:r>
            <a:endParaRPr lang="zh-CN" b="0" dirty="0">
              <a:latin typeface="Helvetica Neue" panose="02000503000000020004" charset="0"/>
              <a:ea typeface="黑体-简" panose="02000000000000000000" charset="-122"/>
            </a:endParaRPr>
          </a:p>
        </p:txBody>
      </p:sp>
      <p:sp>
        <p:nvSpPr>
          <p:cNvPr id="16" name="3"/>
          <p:cNvSpPr/>
          <p:nvPr>
            <p:custDataLst>
              <p:tags r:id="rId8"/>
            </p:custDataLst>
          </p:nvPr>
        </p:nvSpPr>
        <p:spPr>
          <a:xfrm>
            <a:off x="12234545"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300">
                <a:latin typeface="Helvetica Neue" panose="02000503000000020004" charset="0"/>
                <a:ea typeface="黑体-简" panose="02000000000000000000" charset="-122"/>
                <a:cs typeface="Trebuchet MS Bold" panose="020B0703020202090204" charset="0"/>
              </a:rPr>
              <a:t>7</a:t>
            </a:r>
            <a:endParaRPr lang="en-US" sz="8300">
              <a:latin typeface="Helvetica Neue" panose="02000503000000020004" charset="0"/>
              <a:ea typeface="黑体-简" panose="02000000000000000000" charset="-122"/>
              <a:cs typeface="Trebuchet MS Bold" panose="020B0703020202090204" charset="0"/>
            </a:endParaRPr>
          </a:p>
        </p:txBody>
      </p:sp>
      <p:sp>
        <p:nvSpPr>
          <p:cNvPr id="17" name="线条"/>
          <p:cNvSpPr/>
          <p:nvPr>
            <p:custDataLst>
              <p:tags r:id="rId9"/>
            </p:custDataLst>
          </p:nvPr>
        </p:nvSpPr>
        <p:spPr>
          <a:xfrm>
            <a:off x="14618970"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9" name="DataEase 数据分析与仪表板制作实战"/>
          <p:cNvSpPr txBox="1"/>
          <p:nvPr>
            <p:custDataLst>
              <p:tags r:id="rId10"/>
            </p:custDataLst>
          </p:nvPr>
        </p:nvSpPr>
        <p:spPr>
          <a:xfrm>
            <a:off x="14618970"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实验一</a:t>
            </a:r>
            <a:endParaRPr lang="zh-CN" b="0" dirty="0">
              <a:latin typeface="Helvetica Neue" panose="02000503000000020004" charset="0"/>
              <a:ea typeface="黑体-简" panose="02000000000000000000" charset="-122"/>
            </a:endParaRPr>
          </a:p>
        </p:txBody>
      </p:sp>
      <p:sp>
        <p:nvSpPr>
          <p:cNvPr id="20" name="4"/>
          <p:cNvSpPr/>
          <p:nvPr>
            <p:custDataLst>
              <p:tags r:id="rId11"/>
            </p:custDataLst>
          </p:nvPr>
        </p:nvSpPr>
        <p:spPr>
          <a:xfrm>
            <a:off x="12234545"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300">
                <a:latin typeface="Helvetica Neue" panose="02000503000000020004" charset="0"/>
                <a:ea typeface="黑体-简" panose="02000000000000000000" charset="-122"/>
                <a:cs typeface="Trebuchet MS Bold" panose="020B0703020202090204" charset="0"/>
              </a:rPr>
              <a:t>8</a:t>
            </a:r>
            <a:endParaRPr lang="en-US" sz="8300">
              <a:latin typeface="Helvetica Neue" panose="02000503000000020004" charset="0"/>
              <a:ea typeface="黑体-简" panose="02000000000000000000" charset="-122"/>
              <a:cs typeface="Trebuchet MS Bold" panose="020B0703020202090204" charset="0"/>
            </a:endParaRPr>
          </a:p>
        </p:txBody>
      </p:sp>
      <p:sp>
        <p:nvSpPr>
          <p:cNvPr id="21" name="线条"/>
          <p:cNvSpPr/>
          <p:nvPr>
            <p:custDataLst>
              <p:tags r:id="rId12"/>
            </p:custDataLst>
          </p:nvPr>
        </p:nvSpPr>
        <p:spPr>
          <a:xfrm>
            <a:off x="14618970"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Tree>
  </p:cSld>
  <p:clrMapOvr>
    <a:masterClrMapping/>
  </p:clrMapOvr>
  <p:transition spd="med"/>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708_4*l_h_i*1_1_1"/>
  <p:tag name="KSO_WM_TEMPLATE_CATEGORY" val="diagram"/>
  <p:tag name="KSO_WM_TEMPLATE_INDEX" val="708"/>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708_4*l_h_i*1_1_2"/>
  <p:tag name="KSO_WM_TEMPLATE_CATEGORY" val="diagram"/>
  <p:tag name="KSO_WM_TEMPLATE_INDEX" val="708"/>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708_4*l_h_i*1_1_3"/>
  <p:tag name="KSO_WM_TEMPLATE_CATEGORY" val="diagram"/>
  <p:tag name="KSO_WM_TEMPLATE_INDEX" val="708"/>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08_4*l_h_i*1_2_1"/>
  <p:tag name="KSO_WM_TEMPLATE_CATEGORY" val="diagram"/>
  <p:tag name="KSO_WM_TEMPLATE_INDEX" val="708"/>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708_4*l_h_i*1_2_2"/>
  <p:tag name="KSO_WM_TEMPLATE_CATEGORY" val="diagram"/>
  <p:tag name="KSO_WM_TEMPLATE_INDEX" val="708"/>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708_4*l_h_i*1_2_3"/>
  <p:tag name="KSO_WM_TEMPLATE_CATEGORY" val="diagram"/>
  <p:tag name="KSO_WM_TEMPLATE_INDEX" val="708"/>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708_4*l_h_i*1_3_1"/>
  <p:tag name="KSO_WM_TEMPLATE_CATEGORY" val="diagram"/>
  <p:tag name="KSO_WM_TEMPLATE_INDEX" val="708"/>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708_4*l_h_i*1_3_2"/>
  <p:tag name="KSO_WM_TEMPLATE_CATEGORY" val="diagram"/>
  <p:tag name="KSO_WM_TEMPLATE_INDEX" val="708"/>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708_4*l_h_i*1_3_3"/>
  <p:tag name="KSO_WM_TEMPLATE_CATEGORY" val="diagram"/>
  <p:tag name="KSO_WM_TEMPLATE_INDEX" val="708"/>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708_4*l_h_i*1_4_1"/>
  <p:tag name="KSO_WM_TEMPLATE_CATEGORY" val="diagram"/>
  <p:tag name="KSO_WM_TEMPLATE_INDEX" val="708"/>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708_4*l_h_i*1_4_2"/>
  <p:tag name="KSO_WM_TEMPLATE_CATEGORY" val="diagram"/>
  <p:tag name="KSO_WM_TEMPLATE_INDEX" val="708"/>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708_4*l_h_i*1_4_3"/>
  <p:tag name="KSO_WM_TEMPLATE_CATEGORY" val="diagram"/>
  <p:tag name="KSO_WM_TEMPLATE_INDEX" val="708"/>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37.xml><?xml version="1.0" encoding="utf-8"?>
<p:tagLst xmlns:p="http://schemas.openxmlformats.org/presentationml/2006/main">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08_4*l_h_f*1_1_1"/>
  <p:tag name="KSO_WM_TEMPLATE_CATEGORY" val="diagram"/>
  <p:tag name="KSO_WM_TEMPLATE_INDEX" val="708"/>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138.xml><?xml version="1.0" encoding="utf-8"?>
<p:tagLst xmlns:p="http://schemas.openxmlformats.org/presentationml/2006/main">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08_4*l_h_f*1_2_1"/>
  <p:tag name="KSO_WM_TEMPLATE_CATEGORY" val="diagram"/>
  <p:tag name="KSO_WM_TEMPLATE_INDEX" val="708"/>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139.xml><?xml version="1.0" encoding="utf-8"?>
<p:tagLst xmlns:p="http://schemas.openxmlformats.org/presentationml/2006/main">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08_4*l_h_f*1_3_1"/>
  <p:tag name="KSO_WM_TEMPLATE_CATEGORY" val="diagram"/>
  <p:tag name="KSO_WM_TEMPLATE_INDEX" val="708"/>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708_4*l_h_f*1_4_1"/>
  <p:tag name="KSO_WM_TEMPLATE_CATEGORY" val="diagram"/>
  <p:tag name="KSO_WM_TEMPLATE_INDEX" val="708"/>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141.xml><?xml version="1.0" encoding="utf-8"?>
<p:tagLst xmlns:p="http://schemas.openxmlformats.org/presentationml/2006/main">
  <p:tag name="KSO_WM_UNIT_RELATE_UNITID" val="diagram708_6*l*1"/>
  <p:tag name="KSO_WM_UNIT_ISCONTENTS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708_6*a*1"/>
  <p:tag name="KSO_WM_TEMPLATE_CATEGORY" val="diagram"/>
  <p:tag name="KSO_WM_TEMPLATE_INDEX" val="708"/>
  <p:tag name="KSO_WM_UNIT_LAYERLEVEL" val="1"/>
  <p:tag name="KSO_WM_TAG_VERSION" val="1.0"/>
  <p:tag name="KSO_WM_BEAUTIFY_FLAG" val="#wm#"/>
  <p:tag name="KSO_WM_UNIT_PRESET_TEXT" val="单击此处添加标题"/>
  <p:tag name="KSO_WM_UNIT_TEXT_FILL_FORE_SCHEMECOLOR_INDEX" val="13"/>
  <p:tag name="KSO_WM_UNIT_TEXT_FILL_TYPE" val="1"/>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735_3*l_h_i*1_1_1"/>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735_3*l_h_i*1_1_2"/>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5"/>
  <p:tag name="KSO_WM_UNIT_TEXT_FILL_TYPE" val="1"/>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735_3*l_h_i*1_1_3"/>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735_3*l_h_i*1_1_4"/>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35_3*l_h_i*1_2_1"/>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735_3*l_h_i*1_2_2"/>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5"/>
  <p:tag name="KSO_WM_UNIT_TEXT_FILL_TYPE" val="1"/>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735_3*l_h_i*1_2_3"/>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735_3*l_h_i*1_2_4"/>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735_3*l_h_i*1_3_1"/>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735_3*l_h_i*1_3_2"/>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5"/>
  <p:tag name="KSO_WM_UNIT_TEXT_FILL_TYPE" val="1"/>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735_3*l_h_i*1_3_3"/>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735_3*l_h_i*1_3_4"/>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168.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35_3*l_h_f*1_1_1"/>
  <p:tag name="KSO_WM_TEMPLATE_CATEGORY" val="diagram"/>
  <p:tag name="KSO_WM_TEMPLATE_INDEX" val="735"/>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169.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35_3*l_h_f*1_2_1"/>
  <p:tag name="KSO_WM_TEMPLATE_CATEGORY" val="diagram"/>
  <p:tag name="KSO_WM_TEMPLATE_INDEX" val="735"/>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35_3*l_h_f*1_3_1"/>
  <p:tag name="KSO_WM_TEMPLATE_CATEGORY" val="diagram"/>
  <p:tag name="KSO_WM_TEMPLATE_INDEX" val="735"/>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171.xml><?xml version="1.0" encoding="utf-8"?>
<p:tagLst xmlns:p="http://schemas.openxmlformats.org/presentationml/2006/main">
  <p:tag name="KSO_WM_UNIT_RELATE_UNITID" val="diagram735_3*l*1"/>
  <p:tag name="KSO_WM_UNIT_ISCONTENTS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735_3*a*1"/>
  <p:tag name="KSO_WM_TEMPLATE_CATEGORY" val="diagram"/>
  <p:tag name="KSO_WM_TEMPLATE_INDEX" val="735"/>
  <p:tag name="KSO_WM_UNIT_LAYERLEVEL" val="1"/>
  <p:tag name="KSO_WM_TAG_VERSION" val="1.0"/>
  <p:tag name="KSO_WM_BEAUTIFY_FLAG" val="#wm#"/>
  <p:tag name="KSO_WM_UNIT_PRESET_TEXT" val="单击此处添加标题"/>
  <p:tag name="KSO_WM_UNIT_TEXT_FILL_FORE_SCHEMECOLOR_INDEX" val="13"/>
  <p:tag name="KSO_WM_UNIT_TEXT_FILL_TYPE" val="1"/>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8046_6*l_h_i*1_2_2"/>
  <p:tag name="KSO_WM_TEMPLATE_CATEGORY" val="diagram"/>
  <p:tag name="KSO_WM_TEMPLATE_INDEX" val="20228046"/>
  <p:tag name="KSO_WM_UNIT_LAYERLEVEL" val="1_1_1"/>
  <p:tag name="KSO_WM_TAG_VERSION" val="1.0"/>
  <p:tag name="KSO_WM_BEAUTIFY_FLAG" val="#wm#"/>
  <p:tag name="KSO_WM_UNIT_LINE_FORE_SCHEMECOLOR_INDEX" val="6"/>
  <p:tag name="KSO_WM_UNIT_LINE_FILL_TYPE" val="2"/>
  <p:tag name="KSO_WM_UNIT_SHADOW_SCHEMECOLOR_INDEX" val="13"/>
  <p:tag name="KSO_WM_UNIT_TEXT_FILL_FORE_SCHEMECOLOR_INDEX" val="2"/>
  <p:tag name="KSO_WM_UNIT_TEXT_FILL_TYPE" val="1"/>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28046_6*l_h_i*1_1_2"/>
  <p:tag name="KSO_WM_TEMPLATE_CATEGORY" val="diagram"/>
  <p:tag name="KSO_WM_TEMPLATE_INDEX" val="20228046"/>
  <p:tag name="KSO_WM_UNIT_LAYERLEVEL" val="1_1_1"/>
  <p:tag name="KSO_WM_TAG_VERSION" val="1.0"/>
  <p:tag name="KSO_WM_BEAUTIFY_FLAG" val="#wm#"/>
  <p:tag name="KSO_WM_UNIT_LINE_FORE_SCHEMECOLOR_INDEX" val="5"/>
  <p:tag name="KSO_WM_UNIT_LINE_FILL_TYPE" val="2"/>
  <p:tag name="KSO_WM_UNIT_SHADOW_SCHEMECOLOR_INDEX" val="13"/>
  <p:tag name="KSO_WM_UNIT_TEXT_FILL_FORE_SCHEMECOLOR_INDEX" val="2"/>
  <p:tag name="KSO_WM_UNIT_TEXT_FILL_TYPE" val="1"/>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2"/>
  <p:tag name="KSO_WM_UNIT_ID" val="diagram20228046_6*l_h_i*1_6_2"/>
  <p:tag name="KSO_WM_TEMPLATE_CATEGORY" val="diagram"/>
  <p:tag name="KSO_WM_TEMPLATE_INDEX" val="20228046"/>
  <p:tag name="KSO_WM_UNIT_LAYERLEVEL" val="1_1_1"/>
  <p:tag name="KSO_WM_TAG_VERSION" val="1.0"/>
  <p:tag name="KSO_WM_BEAUTIFY_FLAG" val="#wm#"/>
  <p:tag name="KSO_WM_UNIT_LINE_FORE_SCHEMECOLOR_INDEX" val="9"/>
  <p:tag name="KSO_WM_UNIT_LINE_FILL_TYPE" val="2"/>
  <p:tag name="KSO_WM_UNIT_SHADOW_SCHEMECOLOR_INDEX" val="13"/>
  <p:tag name="KSO_WM_UNIT_TEXT_FILL_FORE_SCHEMECOLOR_INDEX" val="2"/>
  <p:tag name="KSO_WM_UNIT_TEXT_FILL_TYPE" val="1"/>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28046_6*l_h_i*1_4_2"/>
  <p:tag name="KSO_WM_TEMPLATE_CATEGORY" val="diagram"/>
  <p:tag name="KSO_WM_TEMPLATE_INDEX" val="20228046"/>
  <p:tag name="KSO_WM_UNIT_LAYERLEVEL" val="1_1_1"/>
  <p:tag name="KSO_WM_TAG_VERSION" val="1.0"/>
  <p:tag name="KSO_WM_BEAUTIFY_FLAG" val="#wm#"/>
  <p:tag name="KSO_WM_UNIT_LINE_FORE_SCHEMECOLOR_INDEX" val="8"/>
  <p:tag name="KSO_WM_UNIT_LINE_FILL_TYPE" val="2"/>
  <p:tag name="KSO_WM_UNIT_SHADOW_SCHEMECOLOR_INDEX" val="13"/>
  <p:tag name="KSO_WM_UNIT_TEXT_FILL_FORE_SCHEMECOLOR_INDEX" val="2"/>
  <p:tag name="KSO_WM_UNIT_TEXT_FILL_TYPE" val="1"/>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28046_6*l_h_i*1_3_2"/>
  <p:tag name="KSO_WM_TEMPLATE_CATEGORY" val="diagram"/>
  <p:tag name="KSO_WM_TEMPLATE_INDEX" val="20228046"/>
  <p:tag name="KSO_WM_UNIT_LAYERLEVEL" val="1_1_1"/>
  <p:tag name="KSO_WM_TAG_VERSION" val="1.0"/>
  <p:tag name="KSO_WM_BEAUTIFY_FLAG" val="#wm#"/>
  <p:tag name="KSO_WM_UNIT_LINE_FORE_SCHEMECOLOR_INDEX" val="7"/>
  <p:tag name="KSO_WM_UNIT_LINE_FILL_TYPE" val="2"/>
  <p:tag name="KSO_WM_UNIT_SHADOW_SCHEMECOLOR_INDEX" val="13"/>
  <p:tag name="KSO_WM_UNIT_TEXT_FILL_FORE_SCHEMECOLOR_INDEX" val="2"/>
  <p:tag name="KSO_WM_UNIT_TEXT_FILL_TYPE" val="1"/>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228046_6*l_h_i*1_5_2"/>
  <p:tag name="KSO_WM_TEMPLATE_CATEGORY" val="diagram"/>
  <p:tag name="KSO_WM_TEMPLATE_INDEX" val="20228046"/>
  <p:tag name="KSO_WM_UNIT_LAYERLEVEL" val="1_1_1"/>
  <p:tag name="KSO_WM_TAG_VERSION" val="1.0"/>
  <p:tag name="KSO_WM_BEAUTIFY_FLAG" val="#wm#"/>
  <p:tag name="KSO_WM_UNIT_LINE_FORE_SCHEMECOLOR_INDEX" val="9"/>
  <p:tag name="KSO_WM_UNIT_LINE_FILL_TYPE" val="2"/>
  <p:tag name="KSO_WM_UNIT_SHADOW_SCHEMECOLOR_INDEX" val="13"/>
  <p:tag name="KSO_WM_UNIT_TEXT_FILL_FORE_SCHEMECOLOR_INDEX" val="2"/>
  <p:tag name="KSO_WM_UNIT_TEXT_FILL_TYPE" val="1"/>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046_6*l_h_i*1_1_1"/>
  <p:tag name="KSO_WM_TEMPLATE_CATEGORY" val="diagram"/>
  <p:tag name="KSO_WM_TEMPLATE_INDEX" val="20228046"/>
  <p:tag name="KSO_WM_UNIT_LAYERLEVEL" val="1_1_1"/>
  <p:tag name="KSO_WM_TAG_VERSION" val="1.0"/>
  <p:tag name="KSO_WM_BEAUTIFY_FLAG" val="#wm#"/>
  <p:tag name="KSO_WM_UNIT_FILL_FORE_SCHEMECOLOR_INDEX" val="5"/>
  <p:tag name="KSO_WM_UNIT_FILL_TYPE" val="1"/>
  <p:tag name="KSO_WM_UNIT_SHADOW_SCHEMECOLOR_INDEX" val="13"/>
  <p:tag name="KSO_WM_UNIT_TEXT_FILL_FORE_SCHEMECOLOR_INDEX" val="2"/>
  <p:tag name="KSO_WM_UNIT_TEXT_FILL_TYPE" val="1"/>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046_6*l_h_i*1_2_1"/>
  <p:tag name="KSO_WM_TEMPLATE_CATEGORY" val="diagram"/>
  <p:tag name="KSO_WM_TEMPLATE_INDEX" val="20228046"/>
  <p:tag name="KSO_WM_UNIT_LAYERLEVEL" val="1_1_1"/>
  <p:tag name="KSO_WM_TAG_VERSION" val="1.0"/>
  <p:tag name="KSO_WM_BEAUTIFY_FLAG" val="#wm#"/>
  <p:tag name="KSO_WM_UNIT_FILL_FORE_SCHEMECOLOR_INDEX" val="6"/>
  <p:tag name="KSO_WM_UNIT_FILL_TYPE" val="1"/>
  <p:tag name="KSO_WM_UNIT_SHADOW_SCHEMECOLOR_INDEX" val="13"/>
  <p:tag name="KSO_WM_UNIT_TEXT_FILL_FORE_SCHEMECOLOR_INDEX" val="2"/>
  <p:tag name="KSO_WM_UNIT_TEXT_FILL_TYPE" val="1"/>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28046_6*l_h_i*1_4_1"/>
  <p:tag name="KSO_WM_TEMPLATE_CATEGORY" val="diagram"/>
  <p:tag name="KSO_WM_TEMPLATE_INDEX" val="20228046"/>
  <p:tag name="KSO_WM_UNIT_LAYERLEVEL" val="1_1_1"/>
  <p:tag name="KSO_WM_TAG_VERSION" val="1.0"/>
  <p:tag name="KSO_WM_BEAUTIFY_FLAG" val="#wm#"/>
  <p:tag name="KSO_WM_UNIT_FILL_FORE_SCHEMECOLOR_INDEX" val="8"/>
  <p:tag name="KSO_WM_UNIT_FILL_TYPE" val="1"/>
  <p:tag name="KSO_WM_UNIT_SHADOW_SCHEMECOLOR_INDEX" val="13"/>
  <p:tag name="KSO_WM_UNIT_TEXT_FILL_FORE_SCHEMECOLOR_INDEX" val="2"/>
  <p:tag name="KSO_WM_UNIT_TEXT_FILL_TYPE" val="1"/>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228046_6*l_h_i*1_5_1"/>
  <p:tag name="KSO_WM_TEMPLATE_CATEGORY" val="diagram"/>
  <p:tag name="KSO_WM_TEMPLATE_INDEX" val="20228046"/>
  <p:tag name="KSO_WM_UNIT_LAYERLEVEL" val="1_1_1"/>
  <p:tag name="KSO_WM_TAG_VERSION" val="1.0"/>
  <p:tag name="KSO_WM_BEAUTIFY_FLAG" val="#wm#"/>
  <p:tag name="KSO_WM_UNIT_FILL_FORE_SCHEMECOLOR_INDEX" val="8"/>
  <p:tag name="KSO_WM_UNIT_FILL_TYPE" val="1"/>
  <p:tag name="KSO_WM_UNIT_SHADOW_SCHEMECOLOR_INDEX" val="13"/>
  <p:tag name="KSO_WM_UNIT_TEXT_FILL_FORE_SCHEMECOLOR_INDEX" val="2"/>
  <p:tag name="KSO_WM_UNIT_TEXT_FILL_TYPE" val="1"/>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20228046_6*l_h_i*1_6_1"/>
  <p:tag name="KSO_WM_TEMPLATE_CATEGORY" val="diagram"/>
  <p:tag name="KSO_WM_TEMPLATE_INDEX" val="20228046"/>
  <p:tag name="KSO_WM_UNIT_LAYERLEVEL" val="1_1_1"/>
  <p:tag name="KSO_WM_TAG_VERSION" val="1.0"/>
  <p:tag name="KSO_WM_BEAUTIFY_FLAG" val="#wm#"/>
  <p:tag name="KSO_WM_UNIT_FILL_FORE_SCHEMECOLOR_INDEX" val="10"/>
  <p:tag name="KSO_WM_UNIT_FILL_TYPE" val="1"/>
  <p:tag name="KSO_WM_UNIT_SHADOW_SCHEMECOLOR_INDEX" val="13"/>
  <p:tag name="KSO_WM_UNIT_TEXT_FILL_FORE_SCHEMECOLOR_INDEX" val="2"/>
  <p:tag name="KSO_WM_UNIT_TEXT_FILL_TYPE" val="1"/>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8046_6*l_h_i*1_3_1"/>
  <p:tag name="KSO_WM_TEMPLATE_CATEGORY" val="diagram"/>
  <p:tag name="KSO_WM_TEMPLATE_INDEX" val="20228046"/>
  <p:tag name="KSO_WM_UNIT_LAYERLEVEL" val="1_1_1"/>
  <p:tag name="KSO_WM_TAG_VERSION" val="1.0"/>
  <p:tag name="KSO_WM_BEAUTIFY_FLAG" val="#wm#"/>
  <p:tag name="KSO_WM_UNIT_FILL_FORE_SCHEMECOLOR_INDEX" val="7"/>
  <p:tag name="KSO_WM_UNIT_FILL_TYPE" val="1"/>
  <p:tag name="KSO_WM_UNIT_SHADOW_SCHEMECOLOR_INDEX" val="13"/>
  <p:tag name="KSO_WM_UNIT_TEXT_FILL_FORE_SCHEMECOLOR_INDEX" val="2"/>
  <p:tag name="KSO_WM_UNIT_TEXT_FILL_TYPE" val="1"/>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2_1"/>
  <p:tag name="KSO_WM_UNIT_ID" val="diagram20228046_6*l_h_i*1_2_1"/>
  <p:tag name="KSO_WM_TEMPLATE_CATEGORY" val="diagram"/>
  <p:tag name="KSO_WM_TEMPLATE_INDEX" val="20228046"/>
  <p:tag name="KSO_WM_UNIT_LAYERLEVEL" val="1_1_1"/>
  <p:tag name="KSO_WM_TAG_VERSION" val="1.0"/>
  <p:tag name="KSO_WM_BEAUTIFY_FLAG" val="#wm#"/>
  <p:tag name="KSO_WM_UNIT_FILL_FORE_SCHEMECOLOR_INDEX" val="14"/>
  <p:tag name="KSO_WM_UNIT_FILL_TYPE" val="1"/>
  <p:tag name="KSO_WM_UNIT_SHADOW_SCHEMECOLOR_INDEX" val="13"/>
  <p:tag name="KSO_WM_UNIT_TEXT_FILL_FORE_SCHEMECOLOR_INDEX" val="2"/>
  <p:tag name="KSO_WM_UNIT_TEXT_FILL_TYPE" val="1"/>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1_1"/>
  <p:tag name="KSO_WM_UNIT_ID" val="diagram20228046_6*l_h_i*1_1_1"/>
  <p:tag name="KSO_WM_TEMPLATE_CATEGORY" val="diagram"/>
  <p:tag name="KSO_WM_TEMPLATE_INDEX" val="20228046"/>
  <p:tag name="KSO_WM_UNIT_LAYERLEVEL" val="1_1_1"/>
  <p:tag name="KSO_WM_TAG_VERSION" val="1.0"/>
  <p:tag name="KSO_WM_BEAUTIFY_FLAG" val="#wm#"/>
  <p:tag name="KSO_WM_UNIT_FILL_FORE_SCHEMECOLOR_INDEX" val="14"/>
  <p:tag name="KSO_WM_UNIT_FILL_TYPE" val="1"/>
  <p:tag name="KSO_WM_UNIT_SHADOW_SCHEMECOLOR_INDEX" val="13"/>
  <p:tag name="KSO_WM_UNIT_TEXT_FILL_FORE_SCHEMECOLOR_INDEX" val="2"/>
  <p:tag name="KSO_WM_UNIT_TEXT_FILL_TYPE" val="1"/>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3_1"/>
  <p:tag name="KSO_WM_UNIT_ID" val="diagram20228046_6*l_h_i*1_3_1"/>
  <p:tag name="KSO_WM_TEMPLATE_CATEGORY" val="diagram"/>
  <p:tag name="KSO_WM_TEMPLATE_INDEX" val="20228046"/>
  <p:tag name="KSO_WM_UNIT_LAYERLEVEL" val="1_1_1"/>
  <p:tag name="KSO_WM_TAG_VERSION" val="1.0"/>
  <p:tag name="KSO_WM_BEAUTIFY_FLAG" val="#wm#"/>
  <p:tag name="KSO_WM_UNIT_FILL_FORE_SCHEMECOLOR_INDEX" val="14"/>
  <p:tag name="KSO_WM_UNIT_FILL_TYPE" val="1"/>
  <p:tag name="KSO_WM_UNIT_SHADOW_SCHEMECOLOR_INDEX" val="13"/>
  <p:tag name="KSO_WM_UNIT_TEXT_FILL_FORE_SCHEMECOLOR_INDEX" val="2"/>
  <p:tag name="KSO_WM_UNIT_TEXT_FILL_TYPE" val="1"/>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5_1"/>
  <p:tag name="KSO_WM_UNIT_ID" val="diagram20228046_6*l_h_i*1_5_1"/>
  <p:tag name="KSO_WM_TEMPLATE_CATEGORY" val="diagram"/>
  <p:tag name="KSO_WM_TEMPLATE_INDEX" val="20228046"/>
  <p:tag name="KSO_WM_UNIT_LAYERLEVEL" val="1_1_1"/>
  <p:tag name="KSO_WM_TAG_VERSION" val="1.0"/>
  <p:tag name="KSO_WM_BEAUTIFY_FLAG" val="#wm#"/>
  <p:tag name="KSO_WM_UNIT_FILL_FORE_SCHEMECOLOR_INDEX" val="14"/>
  <p:tag name="KSO_WM_UNIT_FILL_TYPE" val="1"/>
  <p:tag name="KSO_WM_UNIT_SHADOW_SCHEMECOLOR_INDEX" val="13"/>
  <p:tag name="KSO_WM_UNIT_TEXT_FILL_FORE_SCHEMECOLOR_INDEX" val="2"/>
  <p:tag name="KSO_WM_UNIT_TEXT_FILL_TYPE" val="1"/>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4_1"/>
  <p:tag name="KSO_WM_UNIT_ID" val="diagram20228046_6*l_h_i*1_4_1"/>
  <p:tag name="KSO_WM_TEMPLATE_CATEGORY" val="diagram"/>
  <p:tag name="KSO_WM_TEMPLATE_INDEX" val="20228046"/>
  <p:tag name="KSO_WM_UNIT_LAYERLEVEL" val="1_1_1"/>
  <p:tag name="KSO_WM_TAG_VERSION" val="1.0"/>
  <p:tag name="KSO_WM_BEAUTIFY_FLAG" val="#wm#"/>
  <p:tag name="KSO_WM_UNIT_FILL_FORE_SCHEMECOLOR_INDEX" val="14"/>
  <p:tag name="KSO_WM_UNIT_FILL_TYPE" val="1"/>
  <p:tag name="KSO_WM_UNIT_SHADOW_SCHEMECOLOR_INDEX" val="13"/>
  <p:tag name="KSO_WM_UNIT_TEXT_FILL_FORE_SCHEMECOLOR_INDEX" val="2"/>
  <p:tag name="KSO_WM_UNIT_TEXT_FILL_TYPE" val="1"/>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6_1"/>
  <p:tag name="KSO_WM_UNIT_ID" val="diagram20228046_6*l_h_i*1_6_1"/>
  <p:tag name="KSO_WM_TEMPLATE_CATEGORY" val="diagram"/>
  <p:tag name="KSO_WM_TEMPLATE_INDEX" val="20228046"/>
  <p:tag name="KSO_WM_UNIT_LAYERLEVEL" val="1_1_1"/>
  <p:tag name="KSO_WM_TAG_VERSION" val="1.0"/>
  <p:tag name="KSO_WM_BEAUTIFY_FLAG" val="#wm#"/>
  <p:tag name="KSO_WM_UNIT_FILL_FORE_SCHEMECOLOR_INDEX" val="14"/>
  <p:tag name="KSO_WM_UNIT_FILL_TYPE" val="1"/>
  <p:tag name="KSO_WM_UNIT_SHADOW_SCHEMECOLOR_INDEX" val="13"/>
  <p:tag name="KSO_WM_UNIT_TEXT_FILL_FORE_SCHEMECOLOR_INDEX" val="2"/>
  <p:tag name="KSO_WM_UNIT_TEXT_FILL_TYPE" val="1"/>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28046_6*l_h_i*1_2_1"/>
  <p:tag name="KSO_WM_TEMPLATE_CATEGORY" val="diagram"/>
  <p:tag name="KSO_WM_TEMPLATE_INDEX" val="20228046"/>
  <p:tag name="KSO_WM_UNIT_LAYERLEVEL" val="1_1_1"/>
  <p:tag name="KSO_WM_TAG_VERSION" val="1.0"/>
  <p:tag name="KSO_WM_BEAUTIFY_FLAG" val="#wm#"/>
  <p:tag name="KSO_WM_UNIT_TEXT_FILL_FORE_SCHEMECOLOR_INDEX" val="6"/>
  <p:tag name="KSO_WM_UNIT_TEXT_FILL_TYPE" val="1"/>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28046_6*l_h_i*1_1_1"/>
  <p:tag name="KSO_WM_TEMPLATE_CATEGORY" val="diagram"/>
  <p:tag name="KSO_WM_TEMPLATE_INDEX" val="20228046"/>
  <p:tag name="KSO_WM_UNIT_LAYERLEVEL" val="1_1_1"/>
  <p:tag name="KSO_WM_TAG_VERSION" val="1.0"/>
  <p:tag name="KSO_WM_BEAUTIFY_FLAG" val="#wm#"/>
  <p:tag name="KSO_WM_UNIT_TEXT_FILL_FORE_SCHEMECOLOR_INDEX" val="5"/>
  <p:tag name="KSO_WM_UNIT_TEXT_FILL_TYPE" val="1"/>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28046_6*l_h_i*1_3_1"/>
  <p:tag name="KSO_WM_TEMPLATE_CATEGORY" val="diagram"/>
  <p:tag name="KSO_WM_TEMPLATE_INDEX" val="20228046"/>
  <p:tag name="KSO_WM_UNIT_LAYERLEVEL" val="1_1_1"/>
  <p:tag name="KSO_WM_TAG_VERSION" val="1.0"/>
  <p:tag name="KSO_WM_BEAUTIFY_FLAG" val="#wm#"/>
  <p:tag name="KSO_WM_UNIT_TEXT_FILL_FORE_SCHEMECOLOR_INDEX" val="7"/>
  <p:tag name="KSO_WM_UNIT_TEXT_FILL_TYPE" val="1"/>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28046_6*l_h_i*1_4_1"/>
  <p:tag name="KSO_WM_TEMPLATE_CATEGORY" val="diagram"/>
  <p:tag name="KSO_WM_TEMPLATE_INDEX" val="20228046"/>
  <p:tag name="KSO_WM_UNIT_LAYERLEVEL" val="1_1_1"/>
  <p:tag name="KSO_WM_TAG_VERSION" val="1.0"/>
  <p:tag name="KSO_WM_BEAUTIFY_FLAG" val="#wm#"/>
  <p:tag name="KSO_WM_UNIT_TEXT_FILL_FORE_SCHEMECOLOR_INDEX" val="8"/>
  <p:tag name="KSO_WM_UNIT_TEXT_FILL_TYPE" val="1"/>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diagram20228046_6*l_h_i*1_5_1"/>
  <p:tag name="KSO_WM_TEMPLATE_CATEGORY" val="diagram"/>
  <p:tag name="KSO_WM_TEMPLATE_INDEX" val="20228046"/>
  <p:tag name="KSO_WM_UNIT_LAYERLEVEL" val="1_1_1"/>
  <p:tag name="KSO_WM_TAG_VERSION" val="1.0"/>
  <p:tag name="KSO_WM_BEAUTIFY_FLAG" val="#wm#"/>
  <p:tag name="KSO_WM_UNIT_TEXT_FILL_FORE_SCHEMECOLOR_INDEX" val="9"/>
  <p:tag name="KSO_WM_UNIT_TEXT_FILL_TYPE" val="1"/>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6_1"/>
  <p:tag name="KSO_WM_UNIT_ID" val="diagram20228046_6*l_h_i*1_6_1"/>
  <p:tag name="KSO_WM_TEMPLATE_CATEGORY" val="diagram"/>
  <p:tag name="KSO_WM_TEMPLATE_INDEX" val="20228046"/>
  <p:tag name="KSO_WM_UNIT_LAYERLEVEL" val="1_1_1"/>
  <p:tag name="KSO_WM_TAG_VERSION" val="1.0"/>
  <p:tag name="KSO_WM_BEAUTIFY_FLAG" val="#wm#"/>
  <p:tag name="KSO_WM_UNIT_TEXT_FILL_FORE_SCHEMECOLOR_INDEX" val="10"/>
  <p:tag name="KSO_WM_UNIT_TEXT_FILL_TYPE" val="1"/>
</p:tagLst>
</file>

<file path=ppt/tags/tag242.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8046_6*l_h_a*1_1_1"/>
  <p:tag name="KSO_WM_TEMPLATE_CATEGORY" val="diagram"/>
  <p:tag name="KSO_WM_TEMPLATE_INDEX" val="20228046"/>
  <p:tag name="KSO_WM_UNIT_LAYERLEVEL" val="1_1_1"/>
  <p:tag name="KSO_WM_TAG_VERSION" val="1.0"/>
  <p:tag name="KSO_WM_BEAUTIFY_FLAG" val="#wm#"/>
  <p:tag name="KSO_WM_UNIT_TEXT_FILL_FORE_SCHEMECOLOR_INDEX" val="14"/>
  <p:tag name="KSO_WM_UNIT_TEXT_FILL_TYPE" val="1"/>
</p:tagLst>
</file>

<file path=ppt/tags/tag243.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28046_6*l_h_a*1_3_1"/>
  <p:tag name="KSO_WM_TEMPLATE_CATEGORY" val="diagram"/>
  <p:tag name="KSO_WM_TEMPLATE_INDEX" val="20228046"/>
  <p:tag name="KSO_WM_UNIT_LAYERLEVEL" val="1_1_1"/>
  <p:tag name="KSO_WM_TAG_VERSION" val="1.0"/>
  <p:tag name="KSO_WM_BEAUTIFY_FLAG" val="#wm#"/>
  <p:tag name="KSO_WM_UNIT_TEXT_FILL_FORE_SCHEMECOLOR_INDEX" val="14"/>
  <p:tag name="KSO_WM_UNIT_TEXT_FILL_TYPE" val="1"/>
</p:tagLst>
</file>

<file path=ppt/tags/tag244.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8046_6*l_h_a*1_2_1"/>
  <p:tag name="KSO_WM_TEMPLATE_CATEGORY" val="diagram"/>
  <p:tag name="KSO_WM_TEMPLATE_INDEX" val="20228046"/>
  <p:tag name="KSO_WM_UNIT_LAYERLEVEL" val="1_1_1"/>
  <p:tag name="KSO_WM_TAG_VERSION" val="1.0"/>
  <p:tag name="KSO_WM_BEAUTIFY_FLAG" val="#wm#"/>
  <p:tag name="KSO_WM_UNIT_TEXT_FILL_FORE_SCHEMECOLOR_INDEX" val="14"/>
  <p:tag name="KSO_WM_UNIT_TEXT_FILL_TYPE" val="1"/>
</p:tagLst>
</file>

<file path=ppt/tags/tag245.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28046_6*l_h_a*1_4_1"/>
  <p:tag name="KSO_WM_TEMPLATE_CATEGORY" val="diagram"/>
  <p:tag name="KSO_WM_TEMPLATE_INDEX" val="20228046"/>
  <p:tag name="KSO_WM_UNIT_LAYERLEVEL" val="1_1_1"/>
  <p:tag name="KSO_WM_TAG_VERSION" val="1.0"/>
  <p:tag name="KSO_WM_BEAUTIFY_FLAG" val="#wm#"/>
  <p:tag name="KSO_WM_UNIT_TEXT_FILL_FORE_SCHEMECOLOR_INDEX" val="14"/>
  <p:tag name="KSO_WM_UNIT_TEXT_FILL_TYPE" val="1"/>
</p:tagLst>
</file>

<file path=ppt/tags/tag246.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20228046_6*l_h_a*1_5_1"/>
  <p:tag name="KSO_WM_TEMPLATE_CATEGORY" val="diagram"/>
  <p:tag name="KSO_WM_TEMPLATE_INDEX" val="20228046"/>
  <p:tag name="KSO_WM_UNIT_LAYERLEVEL" val="1_1_1"/>
  <p:tag name="KSO_WM_TAG_VERSION" val="1.0"/>
  <p:tag name="KSO_WM_BEAUTIFY_FLAG" val="#wm#"/>
  <p:tag name="KSO_WM_UNIT_TEXT_FILL_FORE_SCHEMECOLOR_INDEX" val="14"/>
  <p:tag name="KSO_WM_UNIT_TEXT_FILL_TYPE" val="1"/>
</p:tagLst>
</file>

<file path=ppt/tags/tag247.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6_1"/>
  <p:tag name="KSO_WM_UNIT_ID" val="diagram20228046_6*l_h_a*1_6_1"/>
  <p:tag name="KSO_WM_TEMPLATE_CATEGORY" val="diagram"/>
  <p:tag name="KSO_WM_TEMPLATE_INDEX" val="20228046"/>
  <p:tag name="KSO_WM_UNIT_LAYERLEVEL" val="1_1_1"/>
  <p:tag name="KSO_WM_TAG_VERSION" val="1.0"/>
  <p:tag name="KSO_WM_BEAUTIFY_FLAG" val="#wm#"/>
  <p:tag name="KSO_WM_UNIT_TEXT_FILL_FORE_SCHEMECOLOR_INDEX" val="14"/>
  <p:tag name="KSO_WM_UNIT_TEXT_FILL_TYPE" val="1"/>
</p:tagLst>
</file>

<file path=ppt/tags/tag248.xml><?xml version="1.0" encoding="utf-8"?>
<p:tagLst xmlns:p="http://schemas.openxmlformats.org/presentationml/2006/main">
  <p:tag name="KSO_WM_UNIT_ISCONTENTSTITLE" val="0"/>
  <p:tag name="KSO_WM_UNIT_ISNUMDGMTITLE" val="0"/>
  <p:tag name="KSO_WM_UNIT_PRESET_TEXT" val="添加大标题内容"/>
  <p:tag name="KSO_WM_UNIT_NOCLEAR" val="0"/>
  <p:tag name="KSO_WM_UNIT_VALUE" val="8"/>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28046_6*a*1"/>
  <p:tag name="KSO_WM_TEMPLATE_CATEGORY" val="diagram"/>
  <p:tag name="KSO_WM_TEMPLATE_INDEX" val="20228046"/>
  <p:tag name="KSO_WM_UNIT_LAYERLEVEL" val="1"/>
  <p:tag name="KSO_WM_TAG_VERSION" val="1.0"/>
  <p:tag name="KSO_WM_BEAUTIFY_FLAG" val="#wm#"/>
  <p:tag name="KSO_WM_UNIT_TEXT_FILL_FORE_SCHEMECOLOR_INDEX" val="13"/>
  <p:tag name="KSO_WM_UNIT_TEXT_FILL_TYPE" val="1"/>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20228046_6*i*1"/>
  <p:tag name="KSO_WM_TEMPLATE_CATEGORY" val="diagram"/>
  <p:tag name="KSO_WM_TEMPLATE_INDEX" val="20228046"/>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diagram20228046_6*i*2"/>
  <p:tag name="KSO_WM_TEMPLATE_CATEGORY" val="diagram"/>
  <p:tag name="KSO_WM_TEMPLATE_INDEX" val="20228046"/>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diagram20228046_6*i*3"/>
  <p:tag name="KSO_WM_TEMPLATE_CATEGORY" val="diagram"/>
  <p:tag name="KSO_WM_TEMPLATE_INDEX" val="20228046"/>
  <p:tag name="KSO_WM_UNIT_LAYERLEVEL" val="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diagram20228046_6*i*4"/>
  <p:tag name="KSO_WM_TEMPLATE_CATEGORY" val="diagram"/>
  <p:tag name="KSO_WM_TEMPLATE_INDEX" val="20228046"/>
  <p:tag name="KSO_WM_UNIT_LAYERLEVEL" val="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5"/>
  <p:tag name="KSO_WM_UNIT_ID" val="diagram20228046_6*i*5"/>
  <p:tag name="KSO_WM_TEMPLATE_CATEGORY" val="diagram"/>
  <p:tag name="KSO_WM_TEMPLATE_INDEX" val="20228046"/>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6"/>
  <p:tag name="KSO_WM_UNIT_ID" val="diagram20228046_6*i*6"/>
  <p:tag name="KSO_WM_TEMPLATE_CATEGORY" val="diagram"/>
  <p:tag name="KSO_WM_TEMPLATE_INDEX" val="20228046"/>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735_4*l_h_i*1_1_1"/>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735_4*l_h_i*1_1_2"/>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5"/>
  <p:tag name="KSO_WM_UNIT_TEXT_FILL_TYPE"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735_4*l_h_i*1_1_3"/>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735_4*l_h_i*1_1_4"/>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35_4*l_h_i*1_2_1"/>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735_4*l_h_i*1_2_2"/>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5"/>
  <p:tag name="KSO_WM_UNIT_TEXT_FILL_TYPE" val="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735_4*l_h_i*1_2_3"/>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735_4*l_h_i*1_2_4"/>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735_4*l_h_i*1_3_1"/>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735_4*l_h_i*1_3_2"/>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5"/>
  <p:tag name="KSO_WM_UNIT_TEXT_FILL_TYPE" val="1"/>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735_4*l_h_i*1_3_3"/>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735_4*l_h_i*1_3_4"/>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735_4*l_h_i*1_4_1"/>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735_4*l_h_i*1_4_2"/>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5"/>
  <p:tag name="KSO_WM_UNIT_TEXT_FILL_TYPE"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735_4*l_h_i*1_4_3"/>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735_4*l_h_i*1_4_4"/>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86.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35_4*l_h_f*1_1_1"/>
  <p:tag name="KSO_WM_TEMPLATE_CATEGORY" val="diagram"/>
  <p:tag name="KSO_WM_TEMPLATE_INDEX" val="735"/>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87.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35_4*l_h_f*1_2_1"/>
  <p:tag name="KSO_WM_TEMPLATE_CATEGORY" val="diagram"/>
  <p:tag name="KSO_WM_TEMPLATE_INDEX" val="735"/>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88.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35_4*l_h_f*1_3_1"/>
  <p:tag name="KSO_WM_TEMPLATE_CATEGORY" val="diagram"/>
  <p:tag name="KSO_WM_TEMPLATE_INDEX" val="735"/>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89.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735_4*l_h_f*1_4_1"/>
  <p:tag name="KSO_WM_TEMPLATE_CATEGORY" val="diagram"/>
  <p:tag name="KSO_WM_TEMPLATE_INDEX" val="735"/>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UNIT_RELATE_UNITID" val="diagram735_4*l*1"/>
  <p:tag name="KSO_WM_UNIT_ISCONTENTS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735_4*a*1"/>
  <p:tag name="KSO_WM_TEMPLATE_CATEGORY" val="diagram"/>
  <p:tag name="KSO_WM_TEMPLATE_INDEX" val="735"/>
  <p:tag name="KSO_WM_UNIT_LAYERLEVEL" val="1"/>
  <p:tag name="KSO_WM_TAG_VERSION" val="1.0"/>
  <p:tag name="KSO_WM_BEAUTIFY_FLAG" val="#wm#"/>
  <p:tag name="KSO_WM_UNIT_PRESET_TEXT" val="单击此处添加标题"/>
  <p:tag name="KSO_WM_UNIT_TEXT_FILL_FORE_SCHEMECOLOR_INDEX" val="13"/>
  <p:tag name="KSO_WM_UNIT_TEXT_FILL_TYPE" val="1"/>
</p:tagLst>
</file>

<file path=ppt/tags/tag91.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35_4*l_h_f*1_1_1"/>
  <p:tag name="KSO_WM_TEMPLATE_CATEGORY" val="diagram"/>
  <p:tag name="KSO_WM_TEMPLATE_INDEX" val="735"/>
  <p:tag name="KSO_WM_UNIT_LAYERLEVEL" val="1_1_1"/>
  <p:tag name="KSO_WM_TAG_VERSION" val="1.0"/>
  <p:tag name="KSO_WM_BEAUTIFY_FLAG" val=""/>
  <p:tag name="KSO_WM_UNIT_PRESET_TEXT" val="单击此处添加&#13;文本具体内容"/>
  <p:tag name="KSO_WM_UNIT_TEXT_FILL_FORE_SCHEMECOLOR_INDEX" val="14"/>
  <p:tag name="KSO_WM_UNIT_TEXT_FILL_TYPE" val="1"/>
</p:tagLst>
</file>

<file path=ppt/tags/tag92.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35_4*l_h_f*1_1_1"/>
  <p:tag name="KSO_WM_TEMPLATE_CATEGORY" val="diagram"/>
  <p:tag name="KSO_WM_TEMPLATE_INDEX" val="735"/>
  <p:tag name="KSO_WM_UNIT_LAYERLEVEL" val="1_1_1"/>
  <p:tag name="KSO_WM_TAG_VERSION" val="1.0"/>
  <p:tag name="KSO_WM_BEAUTIFY_FLAG" val=""/>
  <p:tag name="KSO_WM_UNIT_PRESET_TEXT" val="单击此处添加&#13;文本具体内容"/>
  <p:tag name="KSO_WM_UNIT_TEXT_FILL_FORE_SCHEMECOLOR_INDEX" val="14"/>
  <p:tag name="KSO_WM_UNIT_TEXT_FILL_TYPE" val="1"/>
</p:tagLst>
</file>

<file path=ppt/tags/tag93.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35_4*l_h_f*1_1_1"/>
  <p:tag name="KSO_WM_TEMPLATE_CATEGORY" val="diagram"/>
  <p:tag name="KSO_WM_TEMPLATE_INDEX" val="735"/>
  <p:tag name="KSO_WM_UNIT_LAYERLEVEL" val="1_1_1"/>
  <p:tag name="KSO_WM_TAG_VERSION" val="1.0"/>
  <p:tag name="KSO_WM_BEAUTIFY_FLAG" val=""/>
  <p:tag name="KSO_WM_UNIT_PRESET_TEXT" val="单击此处添加&#13;文本具体内容"/>
  <p:tag name="KSO_WM_UNIT_TEXT_FILL_FORE_SCHEMECOLOR_INDEX" val="14"/>
  <p:tag name="KSO_WM_UNIT_TEXT_FILL_TYPE" val="1"/>
</p:tagLst>
</file>

<file path=ppt/tags/tag94.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35_4*l_h_f*1_1_1"/>
  <p:tag name="KSO_WM_TEMPLATE_CATEGORY" val="diagram"/>
  <p:tag name="KSO_WM_TEMPLATE_INDEX" val="735"/>
  <p:tag name="KSO_WM_UNIT_LAYERLEVEL" val="1_1_1"/>
  <p:tag name="KSO_WM_TAG_VERSION" val="1.0"/>
  <p:tag name="KSO_WM_BEAUTIFY_FLAG" val=""/>
  <p:tag name="KSO_WM_UNIT_PRESET_TEXT" val="单击此处添加&#13;文本具体内容"/>
  <p:tag name="KSO_WM_UNIT_TEXT_FILL_FORE_SCHEMECOLOR_INDEX" val="14"/>
  <p:tag name="KSO_WM_UNIT_TEXT_FILL_TYPE" val="1"/>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26_BasicWhit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asicWhite">
  <a:themeElements>
    <a:clrScheme name="21_BasicWhite">
      <a:dk1>
        <a:srgbClr val="000000"/>
      </a:dk1>
      <a:lt1>
        <a:srgbClr val="FFFFFF"/>
      </a:lt1>
      <a:dk2>
        <a:srgbClr val="5E5E5E"/>
      </a:dk2>
      <a:lt2>
        <a:srgbClr val="D5D5D5"/>
      </a:lt2>
      <a:accent1>
        <a:srgbClr val="0A7BE0"/>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4726</Words>
  <Application>WPS 演示</Application>
  <PresentationFormat>自定义</PresentationFormat>
  <Paragraphs>865</Paragraphs>
  <Slides>44</Slides>
  <Notes>14</Notes>
  <HiddenSlides>0</HiddenSlides>
  <MMClips>0</MMClips>
  <ScaleCrop>false</ScaleCrop>
  <HeadingPairs>
    <vt:vector size="6" baseType="variant">
      <vt:variant>
        <vt:lpstr>已用的字体</vt:lpstr>
      </vt:variant>
      <vt:variant>
        <vt:i4>31</vt:i4>
      </vt:variant>
      <vt:variant>
        <vt:lpstr>主题</vt:lpstr>
      </vt:variant>
      <vt:variant>
        <vt:i4>3</vt:i4>
      </vt:variant>
      <vt:variant>
        <vt:lpstr>幻灯片标题</vt:lpstr>
      </vt:variant>
      <vt:variant>
        <vt:i4>44</vt:i4>
      </vt:variant>
    </vt:vector>
  </HeadingPairs>
  <TitlesOfParts>
    <vt:vector size="78" baseType="lpstr">
      <vt:lpstr>Arial</vt:lpstr>
      <vt:lpstr>宋体</vt:lpstr>
      <vt:lpstr>Wingdings</vt:lpstr>
      <vt:lpstr>Helvetica Neue</vt:lpstr>
      <vt:lpstr>Helvetica Neue Medium</vt:lpstr>
      <vt:lpstr>Helvetica Neue Light</vt:lpstr>
      <vt:lpstr>Helvetica Neue Thin</vt:lpstr>
      <vt:lpstr>Helvetica Light</vt:lpstr>
      <vt:lpstr>Alibaba PuHuiTi 3.0 55 Regular</vt:lpstr>
      <vt:lpstr>苹方-简</vt:lpstr>
      <vt:lpstr>Trebuchet MS</vt:lpstr>
      <vt:lpstr>Helvetica Neue</vt:lpstr>
      <vt:lpstr>黑体-简</vt:lpstr>
      <vt:lpstr>Helvetica</vt:lpstr>
      <vt:lpstr>Trebuchet MS Bold</vt:lpstr>
      <vt:lpstr>Calibri</vt:lpstr>
      <vt:lpstr>宋体</vt:lpstr>
      <vt:lpstr>PingFang SC Semibold</vt:lpstr>
      <vt:lpstr>PingFang SC</vt:lpstr>
      <vt:lpstr>汉仪书宋二KW</vt:lpstr>
      <vt:lpstr>微软雅黑</vt:lpstr>
      <vt:lpstr>汉仪旗黑</vt:lpstr>
      <vt:lpstr>Arial Unicode MS</vt:lpstr>
      <vt:lpstr>微软雅黑</vt:lpstr>
      <vt:lpstr>Wingdings</vt:lpstr>
      <vt:lpstr>汉仪中宋S</vt:lpstr>
      <vt:lpstr>思源黑体 CN Regular</vt:lpstr>
      <vt:lpstr>汉仪中黑KW</vt:lpstr>
      <vt:lpstr>Times Roman</vt:lpstr>
      <vt:lpstr>Heiti SC Medium</vt:lpstr>
      <vt:lpstr>Times New Roman</vt:lpstr>
      <vt:lpstr>26_BasicWhite</vt:lpstr>
      <vt:lpstr>White</vt:lpstr>
      <vt:lpstr>1_BasicWhite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看啥子啊</cp:lastModifiedBy>
  <cp:revision>840</cp:revision>
  <dcterms:created xsi:type="dcterms:W3CDTF">2024-02-04T02:53:18Z</dcterms:created>
  <dcterms:modified xsi:type="dcterms:W3CDTF">2024-02-04T02:53:18Z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24E1F7B36E906A329FAF8A651292AEE7_42</vt:lpwstr>
  </property>
  <property fmtid="{D5CDD505-2E9C-101B-9397-08002B2CF9AE}" pid="3" name="KSOProductBuildVer">
    <vt:lpwstr>2052-6.4.0.8550</vt:lpwstr>
  </property>
</Properties>
</file>